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sldIdLst>
    <p:sldId id="256" r:id="rId2"/>
    <p:sldId id="257" r:id="rId3"/>
    <p:sldId id="333" r:id="rId4"/>
    <p:sldId id="334" r:id="rId5"/>
    <p:sldId id="339" r:id="rId6"/>
    <p:sldId id="258" r:id="rId7"/>
    <p:sldId id="259" r:id="rId8"/>
    <p:sldId id="260" r:id="rId9"/>
    <p:sldId id="336" r:id="rId10"/>
    <p:sldId id="281" r:id="rId11"/>
    <p:sldId id="329" r:id="rId12"/>
    <p:sldId id="282" r:id="rId13"/>
    <p:sldId id="332" r:id="rId14"/>
    <p:sldId id="287" r:id="rId15"/>
    <p:sldId id="330" r:id="rId16"/>
    <p:sldId id="288" r:id="rId17"/>
    <p:sldId id="331" r:id="rId18"/>
    <p:sldId id="283" r:id="rId19"/>
    <p:sldId id="340" r:id="rId20"/>
    <p:sldId id="311" r:id="rId21"/>
    <p:sldId id="284" r:id="rId22"/>
    <p:sldId id="285" r:id="rId23"/>
    <p:sldId id="286" r:id="rId24"/>
    <p:sldId id="318" r:id="rId25"/>
    <p:sldId id="319" r:id="rId26"/>
    <p:sldId id="289" r:id="rId27"/>
    <p:sldId id="290" r:id="rId28"/>
    <p:sldId id="291" r:id="rId29"/>
    <p:sldId id="324" r:id="rId30"/>
    <p:sldId id="292" r:id="rId31"/>
    <p:sldId id="293" r:id="rId32"/>
    <p:sldId id="294" r:id="rId33"/>
    <p:sldId id="320" r:id="rId34"/>
    <p:sldId id="316" r:id="rId35"/>
    <p:sldId id="295" r:id="rId36"/>
    <p:sldId id="321" r:id="rId37"/>
    <p:sldId id="341" r:id="rId38"/>
    <p:sldId id="296" r:id="rId39"/>
    <p:sldId id="297" r:id="rId40"/>
    <p:sldId id="298" r:id="rId41"/>
    <p:sldId id="325" r:id="rId42"/>
    <p:sldId id="299" r:id="rId43"/>
    <p:sldId id="337" r:id="rId44"/>
    <p:sldId id="342" r:id="rId45"/>
    <p:sldId id="335" r:id="rId46"/>
    <p:sldId id="302" r:id="rId47"/>
    <p:sldId id="303" r:id="rId48"/>
    <p:sldId id="322" r:id="rId49"/>
    <p:sldId id="304" r:id="rId50"/>
    <p:sldId id="305" r:id="rId51"/>
    <p:sldId id="306" r:id="rId52"/>
    <p:sldId id="307" r:id="rId53"/>
    <p:sldId id="308" r:id="rId54"/>
    <p:sldId id="338" r:id="rId55"/>
    <p:sldId id="343" r:id="rId56"/>
    <p:sldId id="309" r:id="rId57"/>
    <p:sldId id="310" r:id="rId58"/>
    <p:sldId id="312" r:id="rId59"/>
    <p:sldId id="344" r:id="rId60"/>
    <p:sldId id="313" r:id="rId61"/>
    <p:sldId id="326" r:id="rId62"/>
    <p:sldId id="328" r:id="rId63"/>
    <p:sldId id="314" r:id="rId64"/>
    <p:sldId id="317" r:id="rId65"/>
    <p:sldId id="315" r:id="rId66"/>
    <p:sldId id="327" r:id="rId67"/>
    <p:sldId id="345" r:id="rId68"/>
    <p:sldId id="323"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pta, Kamari, DoIT" initials="GKD" lastIdx="10" clrIdx="0">
    <p:extLst>
      <p:ext uri="{19B8F6BF-5375-455C-9EA6-DF929625EA0E}">
        <p15:presenceInfo xmlns:p15="http://schemas.microsoft.com/office/powerpoint/2012/main" userId="S::Kamari.Gupta@state.nm.us::f7196690-7ac5-4e09-8f40-4496a5fdd430" providerId="AD"/>
      </p:ext>
    </p:extLst>
  </p:cmAuthor>
  <p:cmAuthor id="2" name="Rivera, Diane, DoIT" initials="RDD" lastIdx="2" clrIdx="1">
    <p:extLst>
      <p:ext uri="{19B8F6BF-5375-455C-9EA6-DF929625EA0E}">
        <p15:presenceInfo xmlns:p15="http://schemas.microsoft.com/office/powerpoint/2012/main" userId="S::Diane.Rivera@state.nm.us::277f29f5-1eac-449e-80f3-d90d730b4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4F1F57"/>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91550-CA1E-4800-9595-4C3426FEFC77}" type="datetimeFigureOut">
              <a:rPr lang="en-US" smtClean="0"/>
              <a:t>4/28/2023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D290A-EAE8-4A2F-A76C-768FA7FEAC63}" type="slidenum">
              <a:rPr lang="en-US" smtClean="0"/>
              <a:t>‹#›</a:t>
            </a:fld>
            <a:endParaRPr lang="en-US"/>
          </a:p>
        </p:txBody>
      </p:sp>
    </p:spTree>
    <p:extLst>
      <p:ext uri="{BB962C8B-B14F-4D97-AF65-F5344CB8AC3E}">
        <p14:creationId xmlns:p14="http://schemas.microsoft.com/office/powerpoint/2010/main" val="15148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13</a:t>
            </a:fld>
            <a:endParaRPr lang="en-US"/>
          </a:p>
        </p:txBody>
      </p:sp>
    </p:spTree>
    <p:extLst>
      <p:ext uri="{BB962C8B-B14F-4D97-AF65-F5344CB8AC3E}">
        <p14:creationId xmlns:p14="http://schemas.microsoft.com/office/powerpoint/2010/main" val="333000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32</a:t>
            </a:fld>
            <a:endParaRPr lang="en-US"/>
          </a:p>
        </p:txBody>
      </p:sp>
    </p:spTree>
    <p:extLst>
      <p:ext uri="{BB962C8B-B14F-4D97-AF65-F5344CB8AC3E}">
        <p14:creationId xmlns:p14="http://schemas.microsoft.com/office/powerpoint/2010/main" val="191181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33</a:t>
            </a:fld>
            <a:endParaRPr lang="en-US"/>
          </a:p>
        </p:txBody>
      </p:sp>
    </p:spTree>
    <p:extLst>
      <p:ext uri="{BB962C8B-B14F-4D97-AF65-F5344CB8AC3E}">
        <p14:creationId xmlns:p14="http://schemas.microsoft.com/office/powerpoint/2010/main" val="225794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34</a:t>
            </a:fld>
            <a:endParaRPr lang="en-US"/>
          </a:p>
        </p:txBody>
      </p:sp>
    </p:spTree>
    <p:extLst>
      <p:ext uri="{BB962C8B-B14F-4D97-AF65-F5344CB8AC3E}">
        <p14:creationId xmlns:p14="http://schemas.microsoft.com/office/powerpoint/2010/main" val="246067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35</a:t>
            </a:fld>
            <a:endParaRPr lang="en-US"/>
          </a:p>
        </p:txBody>
      </p:sp>
    </p:spTree>
    <p:extLst>
      <p:ext uri="{BB962C8B-B14F-4D97-AF65-F5344CB8AC3E}">
        <p14:creationId xmlns:p14="http://schemas.microsoft.com/office/powerpoint/2010/main" val="205705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36</a:t>
            </a:fld>
            <a:endParaRPr lang="en-US"/>
          </a:p>
        </p:txBody>
      </p:sp>
    </p:spTree>
    <p:extLst>
      <p:ext uri="{BB962C8B-B14F-4D97-AF65-F5344CB8AC3E}">
        <p14:creationId xmlns:p14="http://schemas.microsoft.com/office/powerpoint/2010/main" val="2401905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38</a:t>
            </a:fld>
            <a:endParaRPr lang="en-US"/>
          </a:p>
        </p:txBody>
      </p:sp>
    </p:spTree>
    <p:extLst>
      <p:ext uri="{BB962C8B-B14F-4D97-AF65-F5344CB8AC3E}">
        <p14:creationId xmlns:p14="http://schemas.microsoft.com/office/powerpoint/2010/main" val="2958256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39</a:t>
            </a:fld>
            <a:endParaRPr lang="en-US"/>
          </a:p>
        </p:txBody>
      </p:sp>
    </p:spTree>
    <p:extLst>
      <p:ext uri="{BB962C8B-B14F-4D97-AF65-F5344CB8AC3E}">
        <p14:creationId xmlns:p14="http://schemas.microsoft.com/office/powerpoint/2010/main" val="383817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40</a:t>
            </a:fld>
            <a:endParaRPr lang="en-US"/>
          </a:p>
        </p:txBody>
      </p:sp>
    </p:spTree>
    <p:extLst>
      <p:ext uri="{BB962C8B-B14F-4D97-AF65-F5344CB8AC3E}">
        <p14:creationId xmlns:p14="http://schemas.microsoft.com/office/powerpoint/2010/main" val="183406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41</a:t>
            </a:fld>
            <a:endParaRPr lang="en-US"/>
          </a:p>
        </p:txBody>
      </p:sp>
    </p:spTree>
    <p:extLst>
      <p:ext uri="{BB962C8B-B14F-4D97-AF65-F5344CB8AC3E}">
        <p14:creationId xmlns:p14="http://schemas.microsoft.com/office/powerpoint/2010/main" val="780190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42</a:t>
            </a:fld>
            <a:endParaRPr lang="en-US"/>
          </a:p>
        </p:txBody>
      </p:sp>
    </p:spTree>
    <p:extLst>
      <p:ext uri="{BB962C8B-B14F-4D97-AF65-F5344CB8AC3E}">
        <p14:creationId xmlns:p14="http://schemas.microsoft.com/office/powerpoint/2010/main" val="66642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14</a:t>
            </a:fld>
            <a:endParaRPr lang="en-US"/>
          </a:p>
        </p:txBody>
      </p:sp>
    </p:spTree>
    <p:extLst>
      <p:ext uri="{BB962C8B-B14F-4D97-AF65-F5344CB8AC3E}">
        <p14:creationId xmlns:p14="http://schemas.microsoft.com/office/powerpoint/2010/main" val="302372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45</a:t>
            </a:fld>
            <a:endParaRPr lang="en-US"/>
          </a:p>
        </p:txBody>
      </p:sp>
    </p:spTree>
    <p:extLst>
      <p:ext uri="{BB962C8B-B14F-4D97-AF65-F5344CB8AC3E}">
        <p14:creationId xmlns:p14="http://schemas.microsoft.com/office/powerpoint/2010/main" val="41215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46</a:t>
            </a:fld>
            <a:endParaRPr lang="en-US"/>
          </a:p>
        </p:txBody>
      </p:sp>
    </p:spTree>
    <p:extLst>
      <p:ext uri="{BB962C8B-B14F-4D97-AF65-F5344CB8AC3E}">
        <p14:creationId xmlns:p14="http://schemas.microsoft.com/office/powerpoint/2010/main" val="101201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47</a:t>
            </a:fld>
            <a:endParaRPr lang="en-US"/>
          </a:p>
        </p:txBody>
      </p:sp>
    </p:spTree>
    <p:extLst>
      <p:ext uri="{BB962C8B-B14F-4D97-AF65-F5344CB8AC3E}">
        <p14:creationId xmlns:p14="http://schemas.microsoft.com/office/powerpoint/2010/main" val="109660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48</a:t>
            </a:fld>
            <a:endParaRPr lang="en-US"/>
          </a:p>
        </p:txBody>
      </p:sp>
    </p:spTree>
    <p:extLst>
      <p:ext uri="{BB962C8B-B14F-4D97-AF65-F5344CB8AC3E}">
        <p14:creationId xmlns:p14="http://schemas.microsoft.com/office/powerpoint/2010/main" val="4172781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49</a:t>
            </a:fld>
            <a:endParaRPr lang="en-US"/>
          </a:p>
        </p:txBody>
      </p:sp>
    </p:spTree>
    <p:extLst>
      <p:ext uri="{BB962C8B-B14F-4D97-AF65-F5344CB8AC3E}">
        <p14:creationId xmlns:p14="http://schemas.microsoft.com/office/powerpoint/2010/main" val="105244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50</a:t>
            </a:fld>
            <a:endParaRPr lang="en-US"/>
          </a:p>
        </p:txBody>
      </p:sp>
    </p:spTree>
    <p:extLst>
      <p:ext uri="{BB962C8B-B14F-4D97-AF65-F5344CB8AC3E}">
        <p14:creationId xmlns:p14="http://schemas.microsoft.com/office/powerpoint/2010/main" val="2408110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51</a:t>
            </a:fld>
            <a:endParaRPr lang="en-US"/>
          </a:p>
        </p:txBody>
      </p:sp>
    </p:spTree>
    <p:extLst>
      <p:ext uri="{BB962C8B-B14F-4D97-AF65-F5344CB8AC3E}">
        <p14:creationId xmlns:p14="http://schemas.microsoft.com/office/powerpoint/2010/main" val="3924149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52</a:t>
            </a:fld>
            <a:endParaRPr lang="en-US"/>
          </a:p>
        </p:txBody>
      </p:sp>
    </p:spTree>
    <p:extLst>
      <p:ext uri="{BB962C8B-B14F-4D97-AF65-F5344CB8AC3E}">
        <p14:creationId xmlns:p14="http://schemas.microsoft.com/office/powerpoint/2010/main" val="1623475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53</a:t>
            </a:fld>
            <a:endParaRPr lang="en-US"/>
          </a:p>
        </p:txBody>
      </p:sp>
    </p:spTree>
    <p:extLst>
      <p:ext uri="{BB962C8B-B14F-4D97-AF65-F5344CB8AC3E}">
        <p14:creationId xmlns:p14="http://schemas.microsoft.com/office/powerpoint/2010/main" val="1403692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56</a:t>
            </a:fld>
            <a:endParaRPr lang="en-US"/>
          </a:p>
        </p:txBody>
      </p:sp>
    </p:spTree>
    <p:extLst>
      <p:ext uri="{BB962C8B-B14F-4D97-AF65-F5344CB8AC3E}">
        <p14:creationId xmlns:p14="http://schemas.microsoft.com/office/powerpoint/2010/main" val="421983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15</a:t>
            </a:fld>
            <a:endParaRPr lang="en-US"/>
          </a:p>
        </p:txBody>
      </p:sp>
    </p:spTree>
    <p:extLst>
      <p:ext uri="{BB962C8B-B14F-4D97-AF65-F5344CB8AC3E}">
        <p14:creationId xmlns:p14="http://schemas.microsoft.com/office/powerpoint/2010/main" val="3518018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57</a:t>
            </a:fld>
            <a:endParaRPr lang="en-US"/>
          </a:p>
        </p:txBody>
      </p:sp>
    </p:spTree>
    <p:extLst>
      <p:ext uri="{BB962C8B-B14F-4D97-AF65-F5344CB8AC3E}">
        <p14:creationId xmlns:p14="http://schemas.microsoft.com/office/powerpoint/2010/main" val="1190980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58</a:t>
            </a:fld>
            <a:endParaRPr lang="en-US"/>
          </a:p>
        </p:txBody>
      </p:sp>
    </p:spTree>
    <p:extLst>
      <p:ext uri="{BB962C8B-B14F-4D97-AF65-F5344CB8AC3E}">
        <p14:creationId xmlns:p14="http://schemas.microsoft.com/office/powerpoint/2010/main" val="930204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59</a:t>
            </a:fld>
            <a:endParaRPr lang="en-US"/>
          </a:p>
        </p:txBody>
      </p:sp>
    </p:spTree>
    <p:extLst>
      <p:ext uri="{BB962C8B-B14F-4D97-AF65-F5344CB8AC3E}">
        <p14:creationId xmlns:p14="http://schemas.microsoft.com/office/powerpoint/2010/main" val="1098403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60</a:t>
            </a:fld>
            <a:endParaRPr lang="en-US"/>
          </a:p>
        </p:txBody>
      </p:sp>
    </p:spTree>
    <p:extLst>
      <p:ext uri="{BB962C8B-B14F-4D97-AF65-F5344CB8AC3E}">
        <p14:creationId xmlns:p14="http://schemas.microsoft.com/office/powerpoint/2010/main" val="2192729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61</a:t>
            </a:fld>
            <a:endParaRPr lang="en-US"/>
          </a:p>
        </p:txBody>
      </p:sp>
    </p:spTree>
    <p:extLst>
      <p:ext uri="{BB962C8B-B14F-4D97-AF65-F5344CB8AC3E}">
        <p14:creationId xmlns:p14="http://schemas.microsoft.com/office/powerpoint/2010/main" val="2964439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62</a:t>
            </a:fld>
            <a:endParaRPr lang="en-US"/>
          </a:p>
        </p:txBody>
      </p:sp>
    </p:spTree>
    <p:extLst>
      <p:ext uri="{BB962C8B-B14F-4D97-AF65-F5344CB8AC3E}">
        <p14:creationId xmlns:p14="http://schemas.microsoft.com/office/powerpoint/2010/main" val="1336869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63</a:t>
            </a:fld>
            <a:endParaRPr lang="en-US"/>
          </a:p>
        </p:txBody>
      </p:sp>
    </p:spTree>
    <p:extLst>
      <p:ext uri="{BB962C8B-B14F-4D97-AF65-F5344CB8AC3E}">
        <p14:creationId xmlns:p14="http://schemas.microsoft.com/office/powerpoint/2010/main" val="1487676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64</a:t>
            </a:fld>
            <a:endParaRPr lang="en-US"/>
          </a:p>
        </p:txBody>
      </p:sp>
    </p:spTree>
    <p:extLst>
      <p:ext uri="{BB962C8B-B14F-4D97-AF65-F5344CB8AC3E}">
        <p14:creationId xmlns:p14="http://schemas.microsoft.com/office/powerpoint/2010/main" val="4083652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65</a:t>
            </a:fld>
            <a:endParaRPr lang="en-US"/>
          </a:p>
        </p:txBody>
      </p:sp>
    </p:spTree>
    <p:extLst>
      <p:ext uri="{BB962C8B-B14F-4D97-AF65-F5344CB8AC3E}">
        <p14:creationId xmlns:p14="http://schemas.microsoft.com/office/powerpoint/2010/main" val="2906314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66</a:t>
            </a:fld>
            <a:endParaRPr lang="en-US"/>
          </a:p>
        </p:txBody>
      </p:sp>
    </p:spTree>
    <p:extLst>
      <p:ext uri="{BB962C8B-B14F-4D97-AF65-F5344CB8AC3E}">
        <p14:creationId xmlns:p14="http://schemas.microsoft.com/office/powerpoint/2010/main" val="365263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16</a:t>
            </a:fld>
            <a:endParaRPr lang="en-US"/>
          </a:p>
        </p:txBody>
      </p:sp>
    </p:spTree>
    <p:extLst>
      <p:ext uri="{BB962C8B-B14F-4D97-AF65-F5344CB8AC3E}">
        <p14:creationId xmlns:p14="http://schemas.microsoft.com/office/powerpoint/2010/main" val="3097235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67</a:t>
            </a:fld>
            <a:endParaRPr lang="en-US"/>
          </a:p>
        </p:txBody>
      </p:sp>
    </p:spTree>
    <p:extLst>
      <p:ext uri="{BB962C8B-B14F-4D97-AF65-F5344CB8AC3E}">
        <p14:creationId xmlns:p14="http://schemas.microsoft.com/office/powerpoint/2010/main" val="1136441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68</a:t>
            </a:fld>
            <a:endParaRPr lang="en-US"/>
          </a:p>
        </p:txBody>
      </p:sp>
    </p:spTree>
    <p:extLst>
      <p:ext uri="{BB962C8B-B14F-4D97-AF65-F5344CB8AC3E}">
        <p14:creationId xmlns:p14="http://schemas.microsoft.com/office/powerpoint/2010/main" val="162772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17</a:t>
            </a:fld>
            <a:endParaRPr lang="en-US"/>
          </a:p>
        </p:txBody>
      </p:sp>
    </p:spTree>
    <p:extLst>
      <p:ext uri="{BB962C8B-B14F-4D97-AF65-F5344CB8AC3E}">
        <p14:creationId xmlns:p14="http://schemas.microsoft.com/office/powerpoint/2010/main" val="36994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28</a:t>
            </a:fld>
            <a:endParaRPr lang="en-US"/>
          </a:p>
        </p:txBody>
      </p:sp>
    </p:spTree>
    <p:extLst>
      <p:ext uri="{BB962C8B-B14F-4D97-AF65-F5344CB8AC3E}">
        <p14:creationId xmlns:p14="http://schemas.microsoft.com/office/powerpoint/2010/main" val="83116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29</a:t>
            </a:fld>
            <a:endParaRPr lang="en-US"/>
          </a:p>
        </p:txBody>
      </p:sp>
    </p:spTree>
    <p:extLst>
      <p:ext uri="{BB962C8B-B14F-4D97-AF65-F5344CB8AC3E}">
        <p14:creationId xmlns:p14="http://schemas.microsoft.com/office/powerpoint/2010/main" val="400126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30</a:t>
            </a:fld>
            <a:endParaRPr lang="en-US"/>
          </a:p>
        </p:txBody>
      </p:sp>
    </p:spTree>
    <p:extLst>
      <p:ext uri="{BB962C8B-B14F-4D97-AF65-F5344CB8AC3E}">
        <p14:creationId xmlns:p14="http://schemas.microsoft.com/office/powerpoint/2010/main" val="13703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D290A-EAE8-4A2F-A76C-768FA7FEAC63}" type="slidenum">
              <a:rPr lang="en-US" smtClean="0"/>
              <a:t>31</a:t>
            </a:fld>
            <a:endParaRPr lang="en-US"/>
          </a:p>
        </p:txBody>
      </p:sp>
    </p:spTree>
    <p:extLst>
      <p:ext uri="{BB962C8B-B14F-4D97-AF65-F5344CB8AC3E}">
        <p14:creationId xmlns:p14="http://schemas.microsoft.com/office/powerpoint/2010/main" val="26931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622A558-A1CB-4759-9862-D0AE5EE114CE}"/>
              </a:ext>
            </a:extLst>
          </p:cNvPr>
          <p:cNvGrpSpPr/>
          <p:nvPr userDrawn="1"/>
        </p:nvGrpSpPr>
        <p:grpSpPr>
          <a:xfrm>
            <a:off x="0" y="6577095"/>
            <a:ext cx="9144000" cy="276999"/>
            <a:chOff x="0" y="6577095"/>
            <a:chExt cx="9144000" cy="276999"/>
          </a:xfrm>
        </p:grpSpPr>
        <p:sp>
          <p:nvSpPr>
            <p:cNvPr id="9" name="Rectangle 8">
              <a:extLst>
                <a:ext uri="{FF2B5EF4-FFF2-40B4-BE49-F238E27FC236}">
                  <a16:creationId xmlns:a16="http://schemas.microsoft.com/office/drawing/2014/main" id="{56383D7C-07E2-4EB7-9C41-6DDA6BDAB38A}"/>
                </a:ext>
              </a:extLst>
            </p:cNvPr>
            <p:cNvSpPr/>
            <p:nvPr/>
          </p:nvSpPr>
          <p:spPr>
            <a:xfrm>
              <a:off x="0" y="6618572"/>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E13A0A-CA18-40B8-97C3-19394EF851AA}"/>
                </a:ext>
              </a:extLst>
            </p:cNvPr>
            <p:cNvSpPr txBox="1"/>
            <p:nvPr/>
          </p:nvSpPr>
          <p:spPr>
            <a:xfrm>
              <a:off x="381000" y="6577095"/>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2" name="Title 1"/>
          <p:cNvSpPr>
            <a:spLocks noGrp="1"/>
          </p:cNvSpPr>
          <p:nvPr userDrawn="1">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userDrawn="1">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userDrawn="1">
            <p:ph type="dt" sz="half" idx="10"/>
          </p:nvPr>
        </p:nvSpPr>
        <p:spPr/>
        <p:txBody>
          <a:bodyPr/>
          <a:lstStyle>
            <a:lvl1pPr>
              <a:defRPr>
                <a:solidFill>
                  <a:schemeClr val="bg1"/>
                </a:solidFill>
              </a:defRPr>
            </a:lvl1pPr>
          </a:lstStyle>
          <a:p>
            <a:fld id="{C251364A-A86A-4605-A422-4D2147D6A01F}" type="datetime1">
              <a:rPr lang="en-US" smtClean="0"/>
              <a:t>4/28/2023</a:t>
            </a:fld>
            <a:endParaRPr lang="en-US" dirty="0"/>
          </a:p>
        </p:txBody>
      </p:sp>
      <p:sp>
        <p:nvSpPr>
          <p:cNvPr id="6" name="Slide Number Placeholder 5"/>
          <p:cNvSpPr>
            <a:spLocks noGrp="1"/>
          </p:cNvSpPr>
          <p:nvPr userDrawn="1">
            <p:ph type="sldNum" sz="quarter" idx="12"/>
          </p:nvPr>
        </p:nvSpPr>
        <p:spPr/>
        <p:txBody>
          <a:bodyPr/>
          <a:lstStyle>
            <a:lvl1pPr>
              <a:defRPr>
                <a:solidFill>
                  <a:schemeClr val="bg1"/>
                </a:solidFill>
              </a:defRPr>
            </a:lvl1pPr>
          </a:lstStyle>
          <a:p>
            <a:fld id="{F3C55B6F-CC67-459F-94FE-CB2DD70687AB}" type="slidenum">
              <a:rPr lang="en-US" smtClean="0"/>
              <a:pPr/>
              <a:t>‹#›</a:t>
            </a:fld>
            <a:endParaRPr lang="en-US" dirty="0">
              <a:solidFill>
                <a:schemeClr val="bg1"/>
              </a:solidFill>
            </a:endParaRPr>
          </a:p>
        </p:txBody>
      </p:sp>
    </p:spTree>
    <p:extLst>
      <p:ext uri="{BB962C8B-B14F-4D97-AF65-F5344CB8AC3E}">
        <p14:creationId xmlns:p14="http://schemas.microsoft.com/office/powerpoint/2010/main" val="71948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7C625E3D-DE5A-4694-8C4B-DFC9F929DB19}"/>
              </a:ext>
            </a:extLst>
          </p:cNvPr>
          <p:cNvGrpSpPr/>
          <p:nvPr userDrawn="1"/>
        </p:nvGrpSpPr>
        <p:grpSpPr>
          <a:xfrm>
            <a:off x="0" y="6577095"/>
            <a:ext cx="9144000" cy="276999"/>
            <a:chOff x="0" y="6587923"/>
            <a:chExt cx="9144000" cy="276999"/>
          </a:xfrm>
        </p:grpSpPr>
        <p:sp>
          <p:nvSpPr>
            <p:cNvPr id="11" name="Rectangle 10">
              <a:extLst>
                <a:ext uri="{FF2B5EF4-FFF2-40B4-BE49-F238E27FC236}">
                  <a16:creationId xmlns:a16="http://schemas.microsoft.com/office/drawing/2014/main" id="{501E7448-E61A-4ACF-9379-146E5AA4D349}"/>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5982DF-A42A-437D-8E52-A7EB4DA9D9EC}"/>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3" name="Date Placeholder 3">
            <a:extLst>
              <a:ext uri="{FF2B5EF4-FFF2-40B4-BE49-F238E27FC236}">
                <a16:creationId xmlns:a16="http://schemas.microsoft.com/office/drawing/2014/main" id="{2042DBB3-E9E5-4EE6-8028-6AA6EA8CC930}"/>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BFDF8C83-7E5F-4865-B84E-5C7244DBFAC0}" type="datetime1">
              <a:rPr lang="en-US" smtClean="0"/>
              <a:t>4/28/2023</a:t>
            </a:fld>
            <a:endParaRPr lang="en-US"/>
          </a:p>
        </p:txBody>
      </p:sp>
      <p:sp>
        <p:nvSpPr>
          <p:cNvPr id="14" name="Slide Number Placeholder 5">
            <a:extLst>
              <a:ext uri="{FF2B5EF4-FFF2-40B4-BE49-F238E27FC236}">
                <a16:creationId xmlns:a16="http://schemas.microsoft.com/office/drawing/2014/main" id="{5BD3FDEB-4DBC-432B-97FC-19C037A26D76}"/>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340623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0D579BB-2726-408D-9927-6CCD670C0E1B}"/>
              </a:ext>
            </a:extLst>
          </p:cNvPr>
          <p:cNvGrpSpPr/>
          <p:nvPr userDrawn="1"/>
        </p:nvGrpSpPr>
        <p:grpSpPr>
          <a:xfrm>
            <a:off x="0" y="6577095"/>
            <a:ext cx="9144000" cy="276999"/>
            <a:chOff x="0" y="6587923"/>
            <a:chExt cx="9144000" cy="276999"/>
          </a:xfrm>
        </p:grpSpPr>
        <p:sp>
          <p:nvSpPr>
            <p:cNvPr id="11" name="Rectangle 10">
              <a:extLst>
                <a:ext uri="{FF2B5EF4-FFF2-40B4-BE49-F238E27FC236}">
                  <a16:creationId xmlns:a16="http://schemas.microsoft.com/office/drawing/2014/main" id="{1BFD8C4B-FA24-4292-A0C6-67F26B244023}"/>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EF4E889-AA91-4DAE-87DA-0E1C70AE9EE6}"/>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3" name="Date Placeholder 3">
            <a:extLst>
              <a:ext uri="{FF2B5EF4-FFF2-40B4-BE49-F238E27FC236}">
                <a16:creationId xmlns:a16="http://schemas.microsoft.com/office/drawing/2014/main" id="{434252AA-83AC-48C2-9BE2-40E14C142172}"/>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540D526C-1C3C-4AC1-BF11-3A338B23C5DD}" type="datetime1">
              <a:rPr lang="en-US" smtClean="0"/>
              <a:t>4/28/2023</a:t>
            </a:fld>
            <a:endParaRPr lang="en-US"/>
          </a:p>
        </p:txBody>
      </p:sp>
      <p:sp>
        <p:nvSpPr>
          <p:cNvPr id="14" name="Slide Number Placeholder 5">
            <a:extLst>
              <a:ext uri="{FF2B5EF4-FFF2-40B4-BE49-F238E27FC236}">
                <a16:creationId xmlns:a16="http://schemas.microsoft.com/office/drawing/2014/main" id="{D3E17809-092A-42F9-84E3-F8DEDAF0D61D}"/>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214832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E45193-1844-43B2-8602-DD319C7B3907}"/>
              </a:ext>
            </a:extLst>
          </p:cNvPr>
          <p:cNvGrpSpPr/>
          <p:nvPr userDrawn="1"/>
        </p:nvGrpSpPr>
        <p:grpSpPr>
          <a:xfrm>
            <a:off x="0" y="6577095"/>
            <a:ext cx="9144000" cy="276999"/>
            <a:chOff x="0" y="6587923"/>
            <a:chExt cx="9144000" cy="276999"/>
          </a:xfrm>
        </p:grpSpPr>
        <p:sp>
          <p:nvSpPr>
            <p:cNvPr id="8" name="Rectangle 7">
              <a:extLst>
                <a:ext uri="{FF2B5EF4-FFF2-40B4-BE49-F238E27FC236}">
                  <a16:creationId xmlns:a16="http://schemas.microsoft.com/office/drawing/2014/main" id="{DDA82671-2843-4DEB-80C7-E48F14561252}"/>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47F73C-7E37-454D-B402-BA2D01081674}"/>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2" name="Title 1"/>
          <p:cNvSpPr>
            <a:spLocks noGrp="1"/>
          </p:cNvSpPr>
          <p:nvPr>
            <p:ph type="title"/>
          </p:nvPr>
        </p:nvSpPr>
        <p:spPr>
          <a:xfrm>
            <a:off x="457200" y="274638"/>
            <a:ext cx="8229600" cy="715962"/>
          </a:xfrm>
        </p:spPr>
        <p:txBody>
          <a:bodyPr/>
          <a:lstStyle>
            <a:lvl1pPr>
              <a:defRPr sz="3200" b="1">
                <a:solidFill>
                  <a:srgbClr val="4F1F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9204" y="6543134"/>
            <a:ext cx="2133600" cy="365125"/>
          </a:xfrm>
        </p:spPr>
        <p:txBody>
          <a:bodyPr/>
          <a:lstStyle>
            <a:lvl1pPr>
              <a:defRPr>
                <a:solidFill>
                  <a:schemeClr val="bg1"/>
                </a:solidFill>
              </a:defRPr>
            </a:lvl1pPr>
          </a:lstStyle>
          <a:p>
            <a:fld id="{563A4652-AEC5-41D5-8FF7-AC0D7C420027}" type="datetime1">
              <a:rPr lang="en-US" smtClean="0"/>
              <a:t>4/28/2023</a:t>
            </a:fld>
            <a:endParaRPr lang="en-US"/>
          </a:p>
        </p:txBody>
      </p:sp>
      <p:sp>
        <p:nvSpPr>
          <p:cNvPr id="6" name="Slide Number Placeholder 5"/>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8000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10" name="Group 9">
            <a:extLst>
              <a:ext uri="{FF2B5EF4-FFF2-40B4-BE49-F238E27FC236}">
                <a16:creationId xmlns:a16="http://schemas.microsoft.com/office/drawing/2014/main" id="{E8D48D3A-85EC-455F-AB55-0DFB809CEA31}"/>
              </a:ext>
            </a:extLst>
          </p:cNvPr>
          <p:cNvGrpSpPr/>
          <p:nvPr userDrawn="1"/>
        </p:nvGrpSpPr>
        <p:grpSpPr>
          <a:xfrm>
            <a:off x="0" y="6577095"/>
            <a:ext cx="9144000" cy="276999"/>
            <a:chOff x="0" y="6587923"/>
            <a:chExt cx="9144000" cy="276999"/>
          </a:xfrm>
        </p:grpSpPr>
        <p:sp>
          <p:nvSpPr>
            <p:cNvPr id="11" name="Rectangle 10">
              <a:extLst>
                <a:ext uri="{FF2B5EF4-FFF2-40B4-BE49-F238E27FC236}">
                  <a16:creationId xmlns:a16="http://schemas.microsoft.com/office/drawing/2014/main" id="{BA88FF39-3865-4306-89A1-66F7C581F7EB}"/>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570E31-290A-4544-B3E2-BB3B76CAA964}"/>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3" name="Date Placeholder 3">
            <a:extLst>
              <a:ext uri="{FF2B5EF4-FFF2-40B4-BE49-F238E27FC236}">
                <a16:creationId xmlns:a16="http://schemas.microsoft.com/office/drawing/2014/main" id="{57EC17FF-5EF0-4359-B71D-BBF3E902AF50}"/>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0B0C34B7-FFC9-48B3-8E0A-1DA7D58D65D2}" type="datetime1">
              <a:rPr lang="en-US" smtClean="0"/>
              <a:t>4/28/2023</a:t>
            </a:fld>
            <a:endParaRPr lang="en-US"/>
          </a:p>
        </p:txBody>
      </p:sp>
      <p:sp>
        <p:nvSpPr>
          <p:cNvPr id="14" name="Slide Number Placeholder 5">
            <a:extLst>
              <a:ext uri="{FF2B5EF4-FFF2-40B4-BE49-F238E27FC236}">
                <a16:creationId xmlns:a16="http://schemas.microsoft.com/office/drawing/2014/main" id="{E89B6D5D-EB2B-44FC-9B6E-150E68369CD2}"/>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345413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ECF21A50-4CE1-4C42-85C0-9E035C6B9593}"/>
              </a:ext>
            </a:extLst>
          </p:cNvPr>
          <p:cNvGrpSpPr/>
          <p:nvPr userDrawn="1"/>
        </p:nvGrpSpPr>
        <p:grpSpPr>
          <a:xfrm>
            <a:off x="0" y="6577095"/>
            <a:ext cx="9144000" cy="276999"/>
            <a:chOff x="0" y="6587923"/>
            <a:chExt cx="9144000" cy="276999"/>
          </a:xfrm>
        </p:grpSpPr>
        <p:sp>
          <p:nvSpPr>
            <p:cNvPr id="12" name="Rectangle 11">
              <a:extLst>
                <a:ext uri="{FF2B5EF4-FFF2-40B4-BE49-F238E27FC236}">
                  <a16:creationId xmlns:a16="http://schemas.microsoft.com/office/drawing/2014/main" id="{D206BBBA-EBCD-413E-9F28-A79821983CC5}"/>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DFFA21-CAA2-4C51-BEDD-6BEEB676CC2E}"/>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4" name="Date Placeholder 3">
            <a:extLst>
              <a:ext uri="{FF2B5EF4-FFF2-40B4-BE49-F238E27FC236}">
                <a16:creationId xmlns:a16="http://schemas.microsoft.com/office/drawing/2014/main" id="{D6B6BD77-10F7-42CB-9F5B-6474EADA4441}"/>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ADB82461-027B-4F60-A61D-898AC1EC67DE}" type="datetime1">
              <a:rPr lang="en-US" smtClean="0"/>
              <a:t>4/28/2023</a:t>
            </a:fld>
            <a:endParaRPr lang="en-US"/>
          </a:p>
        </p:txBody>
      </p:sp>
      <p:sp>
        <p:nvSpPr>
          <p:cNvPr id="15" name="Slide Number Placeholder 5">
            <a:extLst>
              <a:ext uri="{FF2B5EF4-FFF2-40B4-BE49-F238E27FC236}">
                <a16:creationId xmlns:a16="http://schemas.microsoft.com/office/drawing/2014/main" id="{D521A8AA-ECE8-446A-9CE2-7DEA6FD9177C}"/>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1360600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F8FFB78D-A818-4F1B-95A6-43D04E93954A}"/>
              </a:ext>
            </a:extLst>
          </p:cNvPr>
          <p:cNvGrpSpPr/>
          <p:nvPr userDrawn="1"/>
        </p:nvGrpSpPr>
        <p:grpSpPr>
          <a:xfrm>
            <a:off x="0" y="6577095"/>
            <a:ext cx="9144000" cy="276999"/>
            <a:chOff x="0" y="6587923"/>
            <a:chExt cx="9144000" cy="276999"/>
          </a:xfrm>
        </p:grpSpPr>
        <p:sp>
          <p:nvSpPr>
            <p:cNvPr id="14" name="Rectangle 13">
              <a:extLst>
                <a:ext uri="{FF2B5EF4-FFF2-40B4-BE49-F238E27FC236}">
                  <a16:creationId xmlns:a16="http://schemas.microsoft.com/office/drawing/2014/main" id="{00EB2569-6783-465D-B89E-8C96E32AEA12}"/>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D34714-587D-4DC8-9BCD-7F95996EFFD9}"/>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6" name="Date Placeholder 3">
            <a:extLst>
              <a:ext uri="{FF2B5EF4-FFF2-40B4-BE49-F238E27FC236}">
                <a16:creationId xmlns:a16="http://schemas.microsoft.com/office/drawing/2014/main" id="{E7B60028-3336-4A7B-B98F-71AD924AD919}"/>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CD736227-793D-4009-ACDE-4385307DA5E0}" type="datetime1">
              <a:rPr lang="en-US" smtClean="0"/>
              <a:t>4/28/2023</a:t>
            </a:fld>
            <a:endParaRPr lang="en-US"/>
          </a:p>
        </p:txBody>
      </p:sp>
      <p:sp>
        <p:nvSpPr>
          <p:cNvPr id="17" name="Slide Number Placeholder 5">
            <a:extLst>
              <a:ext uri="{FF2B5EF4-FFF2-40B4-BE49-F238E27FC236}">
                <a16:creationId xmlns:a16="http://schemas.microsoft.com/office/drawing/2014/main" id="{96CFBCE6-92DF-40D5-BA4D-1F5E9E7BDE96}"/>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126751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11" name="Group 10">
            <a:extLst>
              <a:ext uri="{FF2B5EF4-FFF2-40B4-BE49-F238E27FC236}">
                <a16:creationId xmlns:a16="http://schemas.microsoft.com/office/drawing/2014/main" id="{F9BF9319-832E-4D2F-AFDC-BF9B0FA45E16}"/>
              </a:ext>
            </a:extLst>
          </p:cNvPr>
          <p:cNvGrpSpPr/>
          <p:nvPr userDrawn="1"/>
        </p:nvGrpSpPr>
        <p:grpSpPr>
          <a:xfrm>
            <a:off x="0" y="6577095"/>
            <a:ext cx="9144000" cy="276999"/>
            <a:chOff x="0" y="6587923"/>
            <a:chExt cx="9144000" cy="276999"/>
          </a:xfrm>
        </p:grpSpPr>
        <p:sp>
          <p:nvSpPr>
            <p:cNvPr id="12" name="Rectangle 11">
              <a:extLst>
                <a:ext uri="{FF2B5EF4-FFF2-40B4-BE49-F238E27FC236}">
                  <a16:creationId xmlns:a16="http://schemas.microsoft.com/office/drawing/2014/main" id="{9FCE59E9-466F-42F7-A8C6-1948BCC2FCA7}"/>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AD2582-D7B2-4DDF-8B25-14E56AC52FCD}"/>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4" name="Date Placeholder 3">
            <a:extLst>
              <a:ext uri="{FF2B5EF4-FFF2-40B4-BE49-F238E27FC236}">
                <a16:creationId xmlns:a16="http://schemas.microsoft.com/office/drawing/2014/main" id="{F8959026-2F80-4617-B6CB-6DA80E9535AF}"/>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4D84F577-161E-4DCF-BEAE-4E912E04E239}" type="datetime1">
              <a:rPr lang="en-US" smtClean="0"/>
              <a:t>4/28/2023</a:t>
            </a:fld>
            <a:endParaRPr lang="en-US"/>
          </a:p>
        </p:txBody>
      </p:sp>
      <p:sp>
        <p:nvSpPr>
          <p:cNvPr id="15" name="Slide Number Placeholder 5">
            <a:extLst>
              <a:ext uri="{FF2B5EF4-FFF2-40B4-BE49-F238E27FC236}">
                <a16:creationId xmlns:a16="http://schemas.microsoft.com/office/drawing/2014/main" id="{4F9F3A6C-D663-4B02-A2D7-6FC120297A04}"/>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34359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0C86BD-1E13-42D5-A038-1EC00C84016C}"/>
              </a:ext>
            </a:extLst>
          </p:cNvPr>
          <p:cNvGrpSpPr/>
          <p:nvPr userDrawn="1"/>
        </p:nvGrpSpPr>
        <p:grpSpPr>
          <a:xfrm>
            <a:off x="0" y="6577095"/>
            <a:ext cx="9144000" cy="276999"/>
            <a:chOff x="0" y="6587923"/>
            <a:chExt cx="9144000" cy="276999"/>
          </a:xfrm>
        </p:grpSpPr>
        <p:sp>
          <p:nvSpPr>
            <p:cNvPr id="9" name="Rectangle 8">
              <a:extLst>
                <a:ext uri="{FF2B5EF4-FFF2-40B4-BE49-F238E27FC236}">
                  <a16:creationId xmlns:a16="http://schemas.microsoft.com/office/drawing/2014/main" id="{6E9E1BF9-EA44-42DE-BA6C-0033685FBE33}"/>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C83BD4-0AB2-4D38-8424-B90C97D74F73}"/>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1" name="Date Placeholder 3">
            <a:extLst>
              <a:ext uri="{FF2B5EF4-FFF2-40B4-BE49-F238E27FC236}">
                <a16:creationId xmlns:a16="http://schemas.microsoft.com/office/drawing/2014/main" id="{3C2F6F93-F999-4DD1-9A6B-6DB6964A384C}"/>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DEEB5BF6-42DF-4031-9DB4-6BDB67930F9D}" type="datetime1">
              <a:rPr lang="en-US" smtClean="0"/>
              <a:t>4/28/2023</a:t>
            </a:fld>
            <a:endParaRPr lang="en-US"/>
          </a:p>
        </p:txBody>
      </p:sp>
      <p:sp>
        <p:nvSpPr>
          <p:cNvPr id="12" name="Slide Number Placeholder 5">
            <a:extLst>
              <a:ext uri="{FF2B5EF4-FFF2-40B4-BE49-F238E27FC236}">
                <a16:creationId xmlns:a16="http://schemas.microsoft.com/office/drawing/2014/main" id="{8C22BF4E-FCD9-495A-A435-44358ABE7E56}"/>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2243924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1" name="Group 10">
            <a:extLst>
              <a:ext uri="{FF2B5EF4-FFF2-40B4-BE49-F238E27FC236}">
                <a16:creationId xmlns:a16="http://schemas.microsoft.com/office/drawing/2014/main" id="{974D79EC-108E-469D-A079-CF1112ADBFD0}"/>
              </a:ext>
            </a:extLst>
          </p:cNvPr>
          <p:cNvGrpSpPr/>
          <p:nvPr userDrawn="1"/>
        </p:nvGrpSpPr>
        <p:grpSpPr>
          <a:xfrm>
            <a:off x="0" y="6577095"/>
            <a:ext cx="9144000" cy="276999"/>
            <a:chOff x="0" y="6587923"/>
            <a:chExt cx="9144000" cy="276999"/>
          </a:xfrm>
        </p:grpSpPr>
        <p:sp>
          <p:nvSpPr>
            <p:cNvPr id="12" name="Rectangle 11">
              <a:extLst>
                <a:ext uri="{FF2B5EF4-FFF2-40B4-BE49-F238E27FC236}">
                  <a16:creationId xmlns:a16="http://schemas.microsoft.com/office/drawing/2014/main" id="{10523BD5-10EF-4948-9452-BAAC67A088B3}"/>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3B666D-E31A-4FB0-94A5-89EDB680F1D0}"/>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4" name="Date Placeholder 3">
            <a:extLst>
              <a:ext uri="{FF2B5EF4-FFF2-40B4-BE49-F238E27FC236}">
                <a16:creationId xmlns:a16="http://schemas.microsoft.com/office/drawing/2014/main" id="{A05A9388-54D9-478D-A1B1-B9DE2C303CB6}"/>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1DC37B98-8E15-4826-B387-DF726DF02CE0}" type="datetime1">
              <a:rPr lang="en-US" smtClean="0"/>
              <a:t>4/28/2023</a:t>
            </a:fld>
            <a:endParaRPr lang="en-US"/>
          </a:p>
        </p:txBody>
      </p:sp>
      <p:sp>
        <p:nvSpPr>
          <p:cNvPr id="15" name="Slide Number Placeholder 5">
            <a:extLst>
              <a:ext uri="{FF2B5EF4-FFF2-40B4-BE49-F238E27FC236}">
                <a16:creationId xmlns:a16="http://schemas.microsoft.com/office/drawing/2014/main" id="{1175F8D3-E8D1-40F8-8E16-43FC2F60935A}"/>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169928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1" name="Group 10">
            <a:extLst>
              <a:ext uri="{FF2B5EF4-FFF2-40B4-BE49-F238E27FC236}">
                <a16:creationId xmlns:a16="http://schemas.microsoft.com/office/drawing/2014/main" id="{A67AEC44-BE5C-40A8-ABE2-4758B0245EE5}"/>
              </a:ext>
            </a:extLst>
          </p:cNvPr>
          <p:cNvGrpSpPr/>
          <p:nvPr userDrawn="1"/>
        </p:nvGrpSpPr>
        <p:grpSpPr>
          <a:xfrm>
            <a:off x="0" y="6577095"/>
            <a:ext cx="9144000" cy="276999"/>
            <a:chOff x="0" y="6587923"/>
            <a:chExt cx="9144000" cy="276999"/>
          </a:xfrm>
        </p:grpSpPr>
        <p:sp>
          <p:nvSpPr>
            <p:cNvPr id="12" name="Rectangle 11">
              <a:extLst>
                <a:ext uri="{FF2B5EF4-FFF2-40B4-BE49-F238E27FC236}">
                  <a16:creationId xmlns:a16="http://schemas.microsoft.com/office/drawing/2014/main" id="{3479C3E4-7697-46EC-B7B5-5DBAEBF6B9A4}"/>
                </a:ext>
              </a:extLst>
            </p:cNvPr>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15C597A-9774-470E-84D4-DA45335CB009}"/>
                </a:ext>
              </a:extLst>
            </p:cNvPr>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14" name="Date Placeholder 3">
            <a:extLst>
              <a:ext uri="{FF2B5EF4-FFF2-40B4-BE49-F238E27FC236}">
                <a16:creationId xmlns:a16="http://schemas.microsoft.com/office/drawing/2014/main" id="{B25C3D22-F232-497E-904E-D245345C0465}"/>
              </a:ext>
            </a:extLst>
          </p:cNvPr>
          <p:cNvSpPr>
            <a:spLocks noGrp="1"/>
          </p:cNvSpPr>
          <p:nvPr>
            <p:ph type="dt" sz="half" idx="10"/>
          </p:nvPr>
        </p:nvSpPr>
        <p:spPr>
          <a:xfrm>
            <a:off x="99204" y="6543134"/>
            <a:ext cx="2133600" cy="365125"/>
          </a:xfrm>
        </p:spPr>
        <p:txBody>
          <a:bodyPr/>
          <a:lstStyle>
            <a:lvl1pPr>
              <a:defRPr>
                <a:solidFill>
                  <a:schemeClr val="bg1"/>
                </a:solidFill>
              </a:defRPr>
            </a:lvl1pPr>
          </a:lstStyle>
          <a:p>
            <a:fld id="{2F6EF45C-900C-421C-AD5B-6E64169B2828}" type="datetime1">
              <a:rPr lang="en-US" smtClean="0"/>
              <a:t>4/28/2023</a:t>
            </a:fld>
            <a:endParaRPr lang="en-US"/>
          </a:p>
        </p:txBody>
      </p:sp>
      <p:sp>
        <p:nvSpPr>
          <p:cNvPr id="15" name="Slide Number Placeholder 5">
            <a:extLst>
              <a:ext uri="{FF2B5EF4-FFF2-40B4-BE49-F238E27FC236}">
                <a16:creationId xmlns:a16="http://schemas.microsoft.com/office/drawing/2014/main" id="{CE8314E4-095A-4B7F-A172-C6DD90912D58}"/>
              </a:ext>
            </a:extLst>
          </p:cNvPr>
          <p:cNvSpPr>
            <a:spLocks noGrp="1"/>
          </p:cNvSpPr>
          <p:nvPr>
            <p:ph type="sldNum" sz="quarter" idx="12"/>
          </p:nvPr>
        </p:nvSpPr>
        <p:spPr>
          <a:xfrm>
            <a:off x="6911196" y="6558160"/>
            <a:ext cx="2133600" cy="365125"/>
          </a:xfrm>
        </p:spPr>
        <p:txBody>
          <a:bodyPr/>
          <a:lstStyle>
            <a:lvl1pPr>
              <a:defRPr>
                <a:solidFill>
                  <a:schemeClr val="bg1"/>
                </a:solidFill>
              </a:defRPr>
            </a:lvl1pPr>
          </a:lstStyle>
          <a:p>
            <a:fld id="{F3C55B6F-CC67-459F-94FE-CB2DD70687AB}" type="slidenum">
              <a:rPr lang="en-US" smtClean="0"/>
              <a:pPr/>
              <a:t>‹#›</a:t>
            </a:fld>
            <a:endParaRPr lang="en-US"/>
          </a:p>
        </p:txBody>
      </p:sp>
    </p:spTree>
    <p:extLst>
      <p:ext uri="{BB962C8B-B14F-4D97-AF65-F5344CB8AC3E}">
        <p14:creationId xmlns:p14="http://schemas.microsoft.com/office/powerpoint/2010/main" val="259551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userDrawn="1">
            <p:ph type="sldNum" sz="quarter" idx="4"/>
          </p:nvPr>
        </p:nvSpPr>
        <p:spPr>
          <a:xfrm>
            <a:off x="6911196" y="65389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55B6F-CC67-459F-94FE-CB2DD70687AB}" type="slidenum">
              <a:rPr lang="en-US" smtClean="0"/>
              <a:t>‹#›</a:t>
            </a:fld>
            <a:endParaRPr lang="en-US"/>
          </a:p>
        </p:txBody>
      </p:sp>
      <p:sp>
        <p:nvSpPr>
          <p:cNvPr id="4" name="Date Placeholder 3"/>
          <p:cNvSpPr>
            <a:spLocks noGrp="1"/>
          </p:cNvSpPr>
          <p:nvPr userDrawn="1">
            <p:ph type="dt" sz="half" idx="2"/>
          </p:nvPr>
        </p:nvSpPr>
        <p:spPr>
          <a:xfrm>
            <a:off x="99204" y="65381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89704-0936-46F6-BB62-5B0F36BD07D3}" type="datetime1">
              <a:rPr lang="en-US" smtClean="0"/>
              <a:t>4/28/2023</a:t>
            </a:fld>
            <a:endParaRPr lang="en-US"/>
          </a:p>
        </p:txBody>
      </p:sp>
    </p:spTree>
    <p:extLst>
      <p:ext uri="{BB962C8B-B14F-4D97-AF65-F5344CB8AC3E}">
        <p14:creationId xmlns:p14="http://schemas.microsoft.com/office/powerpoint/2010/main" val="109481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doit.state.nm.us/oversight.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doit.state.nm.us/pocd_portfolio.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hyperlink" Target="http://www.doit.state.nm.us/oversight.htm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hyperlink" Target="mailto:epmo@state.nm.u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doit.state.nm.us/docs/project_oversight/Request%20for%20Project%20Certification%20Exception%20and%20Waiver%20Form%20072020.pdf" TargetMode="External"/><Relationship Id="rId2" Type="http://schemas.openxmlformats.org/officeDocument/2006/relationships/hyperlink" Target="https://www.doit.state.nm.us/oversight.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doit.state.nm.us/oversight.html" TargetMode="External"/><Relationship Id="rId2" Type="http://schemas.openxmlformats.org/officeDocument/2006/relationships/hyperlink" Target="mailto:epmo@state.nm.u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550" y="2263775"/>
            <a:ext cx="7962900" cy="1470025"/>
          </a:xfrm>
        </p:spPr>
        <p:txBody>
          <a:bodyPr>
            <a:normAutofit fontScale="90000"/>
          </a:bodyPr>
          <a:lstStyle/>
          <a:p>
            <a:r>
              <a:rPr lang="en-US" sz="3200" b="1" dirty="0">
                <a:solidFill>
                  <a:srgbClr val="4F1F57"/>
                </a:solidFill>
                <a:latin typeface="Arial" panose="020B0604020202020204" pitchFamily="34" charset="0"/>
                <a:cs typeface="Arial" panose="020B0604020202020204" pitchFamily="34" charset="0"/>
              </a:rPr>
              <a:t>Information Technology </a:t>
            </a:r>
            <a:br>
              <a:rPr lang="en-US" sz="3200" b="1" dirty="0">
                <a:solidFill>
                  <a:srgbClr val="4F1F57"/>
                </a:solidFill>
                <a:latin typeface="Arial" panose="020B0604020202020204" pitchFamily="34" charset="0"/>
                <a:cs typeface="Arial" panose="020B0604020202020204" pitchFamily="34" charset="0"/>
              </a:rPr>
            </a:br>
            <a:r>
              <a:rPr lang="en-US" sz="3200" b="1" dirty="0">
                <a:solidFill>
                  <a:srgbClr val="4F1F57"/>
                </a:solidFill>
                <a:latin typeface="Arial" panose="020B0604020202020204" pitchFamily="34" charset="0"/>
                <a:cs typeface="Arial" panose="020B0604020202020204" pitchFamily="34" charset="0"/>
              </a:rPr>
              <a:t>Certified Project </a:t>
            </a:r>
            <a:br>
              <a:rPr lang="en-US" sz="3200" b="1" dirty="0">
                <a:solidFill>
                  <a:srgbClr val="4F1F57"/>
                </a:solidFill>
                <a:latin typeface="Arial" panose="020B0604020202020204" pitchFamily="34" charset="0"/>
                <a:cs typeface="Arial" panose="020B0604020202020204" pitchFamily="34" charset="0"/>
              </a:rPr>
            </a:br>
            <a:r>
              <a:rPr lang="en-US" sz="3200" b="1" dirty="0">
                <a:solidFill>
                  <a:srgbClr val="4F1F57"/>
                </a:solidFill>
                <a:latin typeface="Arial" panose="020B0604020202020204" pitchFamily="34" charset="0"/>
                <a:cs typeface="Arial" panose="020B0604020202020204" pitchFamily="34" charset="0"/>
              </a:rPr>
              <a:t>Monthly Reports</a:t>
            </a:r>
          </a:p>
        </p:txBody>
      </p:sp>
      <p:sp>
        <p:nvSpPr>
          <p:cNvPr id="3" name="Subtitle 2"/>
          <p:cNvSpPr>
            <a:spLocks noGrp="1"/>
          </p:cNvSpPr>
          <p:nvPr>
            <p:ph type="subTitle" idx="1"/>
          </p:nvPr>
        </p:nvSpPr>
        <p:spPr>
          <a:xfrm>
            <a:off x="152400" y="4495800"/>
            <a:ext cx="8839200" cy="1066800"/>
          </a:xfrm>
        </p:spPr>
        <p:txBody>
          <a:bodyPr>
            <a:normAutofit fontScale="70000" lnSpcReduction="20000"/>
          </a:bodyPr>
          <a:lstStyle/>
          <a:p>
            <a:r>
              <a:rPr lang="en-US" dirty="0">
                <a:solidFill>
                  <a:srgbClr val="4F1F57"/>
                </a:solidFill>
                <a:latin typeface="Arial" panose="020B0604020202020204" pitchFamily="34" charset="0"/>
                <a:cs typeface="Arial" panose="020B0604020202020204" pitchFamily="34" charset="0"/>
              </a:rPr>
              <a:t>Department of Information Technology</a:t>
            </a:r>
          </a:p>
          <a:p>
            <a:r>
              <a:rPr lang="en-US" dirty="0">
                <a:solidFill>
                  <a:srgbClr val="4F1F57"/>
                </a:solidFill>
                <a:latin typeface="Arial" panose="020B0604020202020204" pitchFamily="34" charset="0"/>
                <a:cs typeface="Arial" panose="020B0604020202020204" pitchFamily="34" charset="0"/>
              </a:rPr>
              <a:t>Enterprise Project Management Office</a:t>
            </a:r>
          </a:p>
          <a:p>
            <a:r>
              <a:rPr lang="en-US" dirty="0">
                <a:solidFill>
                  <a:srgbClr val="4F1F57"/>
                </a:solidFill>
                <a:latin typeface="Arial" panose="020B0604020202020204" pitchFamily="34" charset="0"/>
                <a:cs typeface="Arial" panose="020B0604020202020204" pitchFamily="34" charset="0"/>
              </a:rPr>
              <a:t>(EPMO)</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p:blipFill>
        <p:spPr bwMode="auto">
          <a:xfrm>
            <a:off x="3505200" y="228600"/>
            <a:ext cx="2133600" cy="1219200"/>
          </a:xfrm>
          <a:prstGeom prst="rect">
            <a:avLst/>
          </a:prstGeom>
          <a:noFill/>
          <a:ln>
            <a:noFill/>
          </a:ln>
        </p:spPr>
      </p:pic>
      <p:sp>
        <p:nvSpPr>
          <p:cNvPr id="6" name="Rectangle 5"/>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txBox="1">
            <a:spLocks/>
          </p:cNvSpPr>
          <p:nvPr/>
        </p:nvSpPr>
        <p:spPr>
          <a:xfrm>
            <a:off x="0" y="6497778"/>
            <a:ext cx="9144000" cy="381000"/>
          </a:xfrm>
          <a:prstGeom prst="rect">
            <a:avLst/>
          </a:prstGeom>
          <a:solidFill>
            <a:srgbClr val="4F1F57"/>
          </a:solidFill>
        </p:spPr>
        <p:txBody>
          <a:bodyPr vert="horz" lIns="91440" tIns="45720" rIns="91440" bIns="45720" rtlCol="0" anchor="ctr" anchorCtr="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a:solidFill>
                  <a:srgbClr val="FFC000"/>
                </a:solidFill>
                <a:latin typeface="Arial" panose="020B0604020202020204" pitchFamily="34" charset="0"/>
                <a:cs typeface="Arial" panose="020B0604020202020204" pitchFamily="34" charset="0"/>
              </a:rPr>
              <a:t>April 2023</a:t>
            </a:r>
            <a:endParaRPr lang="en-US" sz="20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57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III. Monthly Reports</a:t>
            </a:r>
          </a:p>
        </p:txBody>
      </p:sp>
      <p:sp>
        <p:nvSpPr>
          <p:cNvPr id="8" name="Content Placeholder 2"/>
          <p:cNvSpPr>
            <a:spLocks noGrp="1"/>
          </p:cNvSpPr>
          <p:nvPr>
            <p:ph idx="1"/>
          </p:nvPr>
        </p:nvSpPr>
        <p:spPr>
          <a:xfrm>
            <a:off x="457200" y="1295400"/>
            <a:ext cx="8229600" cy="4876800"/>
          </a:xfrm>
        </p:spPr>
        <p:txBody>
          <a:bodyPr>
            <a:noAutofit/>
          </a:bodyPr>
          <a:lstStyle/>
          <a:p>
            <a:pPr>
              <a:spcBef>
                <a:spcPts val="0"/>
              </a:spcBef>
              <a:spcAft>
                <a:spcPts val="1400"/>
              </a:spcAft>
            </a:pPr>
            <a:r>
              <a:rPr lang="en-US" dirty="0"/>
              <a:t>Once a project is initiated, the assigned project manager reports on the status of the project’s key project indicators (KPI) on a monthly basis beginning the month after the project initiation date through project closeout.  </a:t>
            </a:r>
          </a:p>
          <a:p>
            <a:pPr>
              <a:spcBef>
                <a:spcPts val="0"/>
              </a:spcBef>
              <a:spcAft>
                <a:spcPts val="1400"/>
              </a:spcAft>
            </a:pPr>
            <a:r>
              <a:rPr lang="en-US" dirty="0"/>
              <a:t>Reports are due on the 10th of each month reporting on activities of the prior month. </a:t>
            </a:r>
          </a:p>
          <a:p>
            <a:pPr>
              <a:spcBef>
                <a:spcPts val="0"/>
              </a:spcBef>
              <a:spcAft>
                <a:spcPts val="1400"/>
              </a:spcAft>
            </a:pPr>
            <a:r>
              <a:rPr lang="en-US" dirty="0"/>
              <a:t>The monthly report template can be found at </a:t>
            </a:r>
            <a:r>
              <a:rPr lang="en-US" dirty="0">
                <a:hlinkClick r:id="rId2"/>
              </a:rPr>
              <a:t>http://www.doit.state.nm.us/oversight.html </a:t>
            </a:r>
            <a:r>
              <a:rPr lang="en-US" dirty="0"/>
              <a:t>in the Project Monthly Report section. </a:t>
            </a:r>
          </a:p>
          <a:p>
            <a:pPr>
              <a:spcBef>
                <a:spcPts val="0"/>
              </a:spcBef>
              <a:spcAft>
                <a:spcPts val="1400"/>
              </a:spcAft>
            </a:pPr>
            <a:r>
              <a:rPr lang="en-US" dirty="0"/>
              <a:t>Sheet One is the overall monthly status of project and KPIs.  </a:t>
            </a:r>
          </a:p>
          <a:p>
            <a:pPr>
              <a:spcBef>
                <a:spcPts val="0"/>
              </a:spcBef>
              <a:spcAft>
                <a:spcPts val="1400"/>
              </a:spcAft>
            </a:pPr>
            <a:r>
              <a:rPr lang="en-US" dirty="0"/>
              <a:t>Sheet Two is a detailed breakdown of milestones and progress. </a:t>
            </a:r>
          </a:p>
          <a:p>
            <a:pPr>
              <a:spcBef>
                <a:spcPts val="0"/>
              </a:spcBef>
              <a:spcAft>
                <a:spcPts val="1400"/>
              </a:spcAft>
            </a:pPr>
            <a:r>
              <a:rPr lang="en-US" dirty="0"/>
              <a:t>Email the completed report to EPMO@state.nm.us with a CC: to your assigned EPMO project manager.  </a:t>
            </a:r>
          </a:p>
        </p:txBody>
      </p:sp>
      <p:sp>
        <p:nvSpPr>
          <p:cNvPr id="3" name="Slide Number Placeholder 2">
            <a:extLst>
              <a:ext uri="{FF2B5EF4-FFF2-40B4-BE49-F238E27FC236}">
                <a16:creationId xmlns:a16="http://schemas.microsoft.com/office/drawing/2014/main" id="{F03E8646-19DC-4FA6-8160-0006DCCE0CE8}"/>
              </a:ext>
            </a:extLst>
          </p:cNvPr>
          <p:cNvSpPr>
            <a:spLocks noGrp="1"/>
          </p:cNvSpPr>
          <p:nvPr>
            <p:ph type="sldNum" sz="quarter" idx="12"/>
          </p:nvPr>
        </p:nvSpPr>
        <p:spPr/>
        <p:txBody>
          <a:bodyPr/>
          <a:lstStyle/>
          <a:p>
            <a:fld id="{F3C55B6F-CC67-459F-94FE-CB2DD70687AB}" type="slidenum">
              <a:rPr lang="en-US" smtClean="0"/>
              <a:pPr/>
              <a:t>10</a:t>
            </a:fld>
            <a:endParaRPr lang="en-US"/>
          </a:p>
        </p:txBody>
      </p:sp>
    </p:spTree>
    <p:extLst>
      <p:ext uri="{BB962C8B-B14F-4D97-AF65-F5344CB8AC3E}">
        <p14:creationId xmlns:p14="http://schemas.microsoft.com/office/powerpoint/2010/main" val="2551441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III. Monthly Reports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11</a:t>
            </a:fld>
            <a:endParaRPr lang="en-US"/>
          </a:p>
        </p:txBody>
      </p:sp>
      <p:pic>
        <p:nvPicPr>
          <p:cNvPr id="5" name="Picture 4">
            <a:extLst>
              <a:ext uri="{FF2B5EF4-FFF2-40B4-BE49-F238E27FC236}">
                <a16:creationId xmlns:a16="http://schemas.microsoft.com/office/drawing/2014/main" id="{2BCCEC0B-BEDA-4252-961C-FA82FC3E5B11}"/>
              </a:ext>
            </a:extLst>
          </p:cNvPr>
          <p:cNvPicPr>
            <a:picLocks noChangeAspect="1"/>
          </p:cNvPicPr>
          <p:nvPr/>
        </p:nvPicPr>
        <p:blipFill rotWithShape="1">
          <a:blip r:embed="rId2"/>
          <a:srcRect t="2264"/>
          <a:stretch/>
        </p:blipFill>
        <p:spPr>
          <a:xfrm>
            <a:off x="914399" y="990600"/>
            <a:ext cx="7315199" cy="5212923"/>
          </a:xfrm>
          <a:prstGeom prst="rect">
            <a:avLst/>
          </a:prstGeom>
        </p:spPr>
      </p:pic>
    </p:spTree>
    <p:extLst>
      <p:ext uri="{BB962C8B-B14F-4D97-AF65-F5344CB8AC3E}">
        <p14:creationId xmlns:p14="http://schemas.microsoft.com/office/powerpoint/2010/main" val="941801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III. Monthly Reports</a:t>
            </a:r>
          </a:p>
        </p:txBody>
      </p:sp>
      <p:sp>
        <p:nvSpPr>
          <p:cNvPr id="8" name="Content Placeholder 2"/>
          <p:cNvSpPr>
            <a:spLocks noGrp="1"/>
          </p:cNvSpPr>
          <p:nvPr>
            <p:ph idx="1"/>
          </p:nvPr>
        </p:nvSpPr>
        <p:spPr>
          <a:xfrm>
            <a:off x="342899" y="1087090"/>
            <a:ext cx="8458200" cy="5222180"/>
          </a:xfrm>
        </p:spPr>
        <p:txBody>
          <a:bodyPr>
            <a:noAutofit/>
          </a:bodyPr>
          <a:lstStyle/>
          <a:p>
            <a:pPr>
              <a:spcBef>
                <a:spcPts val="0"/>
              </a:spcBef>
              <a:spcAft>
                <a:spcPts val="1200"/>
              </a:spcAft>
            </a:pPr>
            <a:r>
              <a:rPr lang="en-US" sz="2000" dirty="0"/>
              <a:t>The EPMO team reviews the reports along with IV&amp;V reports and other project artifacts to assess project health. </a:t>
            </a:r>
          </a:p>
          <a:p>
            <a:pPr>
              <a:spcBef>
                <a:spcPts val="0"/>
              </a:spcBef>
              <a:spcAft>
                <a:spcPts val="1200"/>
              </a:spcAft>
            </a:pPr>
            <a:r>
              <a:rPr lang="en-US" sz="2000" dirty="0"/>
              <a:t>Additionally, the reports are compiled for Statewid</a:t>
            </a:r>
            <a:r>
              <a:rPr lang="en-US" dirty="0"/>
              <a:t>e Project </a:t>
            </a:r>
            <a:r>
              <a:rPr lang="en-US" sz="2000" dirty="0"/>
              <a:t>Portfolio Dashboards at (</a:t>
            </a:r>
            <a:r>
              <a:rPr lang="en-US" sz="2000" dirty="0">
                <a:hlinkClick r:id="rId2"/>
              </a:rPr>
              <a:t>http://www.doit.state.nm.us/pocd_portfolio.html</a:t>
            </a:r>
            <a:r>
              <a:rPr lang="en-US" sz="2000" dirty="0"/>
              <a:t>) and for reporting to the Department of Finance and Administration (DFA), Legislative Finance Committee (LFC), Science, Technology and Telecommunications Committee (STTC) and other stakeholders on a quarterly basis or as requested. </a:t>
            </a:r>
          </a:p>
          <a:p>
            <a:pPr>
              <a:spcBef>
                <a:spcPts val="0"/>
              </a:spcBef>
              <a:spcAft>
                <a:spcPts val="1200"/>
              </a:spcAft>
            </a:pPr>
            <a:r>
              <a:rPr lang="en-US" sz="2000" dirty="0"/>
              <a:t>Projects with high dollar values or high risk/visibility, make up the Focus Portfolio’s Top Ten. </a:t>
            </a:r>
          </a:p>
          <a:p>
            <a:pPr>
              <a:spcBef>
                <a:spcPts val="0"/>
              </a:spcBef>
              <a:spcAft>
                <a:spcPts val="1200"/>
              </a:spcAft>
            </a:pPr>
            <a:r>
              <a:rPr lang="en-US" sz="2000" dirty="0"/>
              <a:t>Reporting is required to begin upon PCC </a:t>
            </a:r>
            <a:r>
              <a:rPr lang="en-US" dirty="0"/>
              <a:t>approval for Initiation phase and must continue monthly through Closeout even if a project is on-hold.</a:t>
            </a:r>
          </a:p>
          <a:p>
            <a:pPr>
              <a:spcBef>
                <a:spcPts val="0"/>
              </a:spcBef>
              <a:spcAft>
                <a:spcPts val="1200"/>
              </a:spcAft>
            </a:pPr>
            <a:r>
              <a:rPr lang="en-US" sz="2000" dirty="0"/>
              <a:t>Reporting must be</a:t>
            </a:r>
            <a:r>
              <a:rPr lang="en-US" dirty="0"/>
              <a:t> current prior to a certified project coming to PCC for the next phase certification and release of additional funds.</a:t>
            </a:r>
            <a:endParaRPr lang="en-US" sz="2000" dirty="0"/>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12</a:t>
            </a:fld>
            <a:endParaRPr lang="en-US"/>
          </a:p>
        </p:txBody>
      </p:sp>
    </p:spTree>
    <p:extLst>
      <p:ext uri="{BB962C8B-B14F-4D97-AF65-F5344CB8AC3E}">
        <p14:creationId xmlns:p14="http://schemas.microsoft.com/office/powerpoint/2010/main" val="2153679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55"/>
            <a:ext cx="9144000" cy="68580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III. Monthly Reports: Project Portfolio Dashboard</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13</a:t>
            </a:fld>
            <a:endParaRPr lang="en-US"/>
          </a:p>
        </p:txBody>
      </p:sp>
      <p:pic>
        <p:nvPicPr>
          <p:cNvPr id="5" name="Picture 4">
            <a:extLst>
              <a:ext uri="{FF2B5EF4-FFF2-40B4-BE49-F238E27FC236}">
                <a16:creationId xmlns:a16="http://schemas.microsoft.com/office/drawing/2014/main" id="{F36E9A4D-EC18-474C-97D6-D638C7DE9666}"/>
              </a:ext>
            </a:extLst>
          </p:cNvPr>
          <p:cNvPicPr>
            <a:picLocks noChangeAspect="1"/>
          </p:cNvPicPr>
          <p:nvPr/>
        </p:nvPicPr>
        <p:blipFill>
          <a:blip r:embed="rId3"/>
          <a:stretch>
            <a:fillRect/>
          </a:stretch>
        </p:blipFill>
        <p:spPr>
          <a:xfrm>
            <a:off x="649456" y="773886"/>
            <a:ext cx="7848600" cy="5784273"/>
          </a:xfrm>
          <a:prstGeom prst="rect">
            <a:avLst/>
          </a:prstGeom>
        </p:spPr>
      </p:pic>
    </p:spTree>
    <p:extLst>
      <p:ext uri="{BB962C8B-B14F-4D97-AF65-F5344CB8AC3E}">
        <p14:creationId xmlns:p14="http://schemas.microsoft.com/office/powerpoint/2010/main" val="334928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087"/>
            <a:ext cx="9144000" cy="68580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III. Monthly Reports: Project Portfolio Dashboard</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14</a:t>
            </a:fld>
            <a:endParaRPr lang="en-US"/>
          </a:p>
        </p:txBody>
      </p:sp>
      <p:pic>
        <p:nvPicPr>
          <p:cNvPr id="6" name="Picture 5">
            <a:extLst>
              <a:ext uri="{FF2B5EF4-FFF2-40B4-BE49-F238E27FC236}">
                <a16:creationId xmlns:a16="http://schemas.microsoft.com/office/drawing/2014/main" id="{D535A0C0-DA6A-4EC5-A3D6-667FE0E53E90}"/>
              </a:ext>
            </a:extLst>
          </p:cNvPr>
          <p:cNvPicPr>
            <a:picLocks noChangeAspect="1"/>
          </p:cNvPicPr>
          <p:nvPr/>
        </p:nvPicPr>
        <p:blipFill rotWithShape="1">
          <a:blip r:embed="rId3"/>
          <a:srcRect b="2530"/>
          <a:stretch/>
        </p:blipFill>
        <p:spPr>
          <a:xfrm>
            <a:off x="0" y="1143000"/>
            <a:ext cx="9144000" cy="4770012"/>
          </a:xfrm>
          <a:prstGeom prst="rect">
            <a:avLst/>
          </a:prstGeom>
        </p:spPr>
      </p:pic>
    </p:spTree>
    <p:extLst>
      <p:ext uri="{BB962C8B-B14F-4D97-AF65-F5344CB8AC3E}">
        <p14:creationId xmlns:p14="http://schemas.microsoft.com/office/powerpoint/2010/main" val="1827746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087"/>
            <a:ext cx="9144000" cy="68580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III. Monthly Reports: Project Portfolio Dashboard</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15</a:t>
            </a:fld>
            <a:endParaRPr lang="en-US"/>
          </a:p>
        </p:txBody>
      </p:sp>
      <p:pic>
        <p:nvPicPr>
          <p:cNvPr id="5" name="Picture 4">
            <a:extLst>
              <a:ext uri="{FF2B5EF4-FFF2-40B4-BE49-F238E27FC236}">
                <a16:creationId xmlns:a16="http://schemas.microsoft.com/office/drawing/2014/main" id="{4A5F8671-7850-420F-9D6F-F25D0A0CC481}"/>
              </a:ext>
            </a:extLst>
          </p:cNvPr>
          <p:cNvPicPr>
            <a:picLocks noChangeAspect="1"/>
          </p:cNvPicPr>
          <p:nvPr/>
        </p:nvPicPr>
        <p:blipFill rotWithShape="1">
          <a:blip r:embed="rId3"/>
          <a:srcRect l="328" b="1010"/>
          <a:stretch/>
        </p:blipFill>
        <p:spPr>
          <a:xfrm>
            <a:off x="9236" y="1025233"/>
            <a:ext cx="9113982" cy="5181600"/>
          </a:xfrm>
          <a:prstGeom prst="rect">
            <a:avLst/>
          </a:prstGeom>
        </p:spPr>
      </p:pic>
    </p:spTree>
    <p:extLst>
      <p:ext uri="{BB962C8B-B14F-4D97-AF65-F5344CB8AC3E}">
        <p14:creationId xmlns:p14="http://schemas.microsoft.com/office/powerpoint/2010/main" val="206926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087"/>
            <a:ext cx="9144000" cy="68580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III. Monthly Reports: Project Portfolio Dashboard</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16</a:t>
            </a:fld>
            <a:endParaRPr lang="en-US"/>
          </a:p>
        </p:txBody>
      </p:sp>
      <p:pic>
        <p:nvPicPr>
          <p:cNvPr id="6" name="Picture 5">
            <a:extLst>
              <a:ext uri="{FF2B5EF4-FFF2-40B4-BE49-F238E27FC236}">
                <a16:creationId xmlns:a16="http://schemas.microsoft.com/office/drawing/2014/main" id="{14E023E6-B5C5-49A9-B56B-9245991E24A2}"/>
              </a:ext>
            </a:extLst>
          </p:cNvPr>
          <p:cNvPicPr>
            <a:picLocks noChangeAspect="1"/>
          </p:cNvPicPr>
          <p:nvPr/>
        </p:nvPicPr>
        <p:blipFill>
          <a:blip r:embed="rId3"/>
          <a:stretch>
            <a:fillRect/>
          </a:stretch>
        </p:blipFill>
        <p:spPr>
          <a:xfrm>
            <a:off x="609600" y="787788"/>
            <a:ext cx="7600950" cy="5630865"/>
          </a:xfrm>
          <a:prstGeom prst="rect">
            <a:avLst/>
          </a:prstGeom>
        </p:spPr>
      </p:pic>
    </p:spTree>
    <p:extLst>
      <p:ext uri="{BB962C8B-B14F-4D97-AF65-F5344CB8AC3E}">
        <p14:creationId xmlns:p14="http://schemas.microsoft.com/office/powerpoint/2010/main" val="35642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087"/>
            <a:ext cx="9144000" cy="68580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III. Monthly Reports: Project Portfolio Dashboard</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17</a:t>
            </a:fld>
            <a:endParaRPr lang="en-US"/>
          </a:p>
        </p:txBody>
      </p:sp>
      <p:pic>
        <p:nvPicPr>
          <p:cNvPr id="4" name="Picture 3">
            <a:extLst>
              <a:ext uri="{FF2B5EF4-FFF2-40B4-BE49-F238E27FC236}">
                <a16:creationId xmlns:a16="http://schemas.microsoft.com/office/drawing/2014/main" id="{BC8CFEC3-BA72-47ED-8D53-83D75C53CF40}"/>
              </a:ext>
            </a:extLst>
          </p:cNvPr>
          <p:cNvPicPr>
            <a:picLocks noChangeAspect="1"/>
          </p:cNvPicPr>
          <p:nvPr/>
        </p:nvPicPr>
        <p:blipFill>
          <a:blip r:embed="rId3"/>
          <a:stretch>
            <a:fillRect/>
          </a:stretch>
        </p:blipFill>
        <p:spPr>
          <a:xfrm>
            <a:off x="0" y="1066800"/>
            <a:ext cx="9144000" cy="5430316"/>
          </a:xfrm>
          <a:prstGeom prst="rect">
            <a:avLst/>
          </a:prstGeom>
        </p:spPr>
      </p:pic>
    </p:spTree>
    <p:extLst>
      <p:ext uri="{BB962C8B-B14F-4D97-AF65-F5344CB8AC3E}">
        <p14:creationId xmlns:p14="http://schemas.microsoft.com/office/powerpoint/2010/main" val="68089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Questions Related To:</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18</a:t>
            </a:fld>
            <a:endParaRPr lang="en-US"/>
          </a:p>
        </p:txBody>
      </p:sp>
      <p:sp>
        <p:nvSpPr>
          <p:cNvPr id="7" name="TextBox 6">
            <a:extLst>
              <a:ext uri="{FF2B5EF4-FFF2-40B4-BE49-F238E27FC236}">
                <a16:creationId xmlns:a16="http://schemas.microsoft.com/office/drawing/2014/main" id="{00261C4D-F8CB-4501-A7FE-66B6942BFC50}"/>
              </a:ext>
            </a:extLst>
          </p:cNvPr>
          <p:cNvSpPr txBox="1"/>
          <p:nvPr/>
        </p:nvSpPr>
        <p:spPr>
          <a:xfrm>
            <a:off x="1989669" y="1855368"/>
            <a:ext cx="5105400" cy="1842812"/>
          </a:xfrm>
          <a:prstGeom prst="rect">
            <a:avLst/>
          </a:prstGeom>
          <a:noFill/>
        </p:spPr>
        <p:txBody>
          <a:bodyPr wrap="square">
            <a:spAutoFit/>
          </a:bodyPr>
          <a:lstStyle/>
          <a:p>
            <a:pPr marL="514350" lvl="0" indent="-514350">
              <a:lnSpc>
                <a:spcPct val="120000"/>
              </a:lnSpc>
              <a:spcBef>
                <a:spcPts val="0"/>
              </a:spcBef>
              <a:spcAft>
                <a:spcPts val="1800"/>
              </a:spcAft>
              <a:buFont typeface="+mj-lt"/>
              <a:buAutoNum type="arabicPeriod"/>
            </a:pPr>
            <a:r>
              <a:rPr lang="en-US" sz="2400" dirty="0">
                <a:latin typeface="Arial" panose="020B0604020202020204" pitchFamily="34" charset="0"/>
                <a:cs typeface="Arial" panose="020B0604020202020204" pitchFamily="34" charset="0"/>
              </a:rPr>
              <a:t>Criteria for IT project certification</a:t>
            </a:r>
          </a:p>
          <a:p>
            <a:pPr marL="514350" lvl="0" indent="-514350">
              <a:lnSpc>
                <a:spcPct val="120000"/>
              </a:lnSpc>
              <a:spcBef>
                <a:spcPts val="0"/>
              </a:spcBef>
              <a:spcAft>
                <a:spcPts val="1800"/>
              </a:spcAft>
              <a:buFont typeface="+mj-lt"/>
              <a:buAutoNum type="arabicPeriod"/>
            </a:pPr>
            <a:r>
              <a:rPr lang="en-US" sz="2400" dirty="0">
                <a:latin typeface="Arial" panose="020B0604020202020204" pitchFamily="34" charset="0"/>
                <a:cs typeface="Arial" panose="020B0604020202020204" pitchFamily="34" charset="0"/>
              </a:rPr>
              <a:t>Certifying a project </a:t>
            </a:r>
          </a:p>
          <a:p>
            <a:pPr marL="514350" lvl="0" indent="-514350">
              <a:lnSpc>
                <a:spcPct val="120000"/>
              </a:lnSpc>
              <a:spcBef>
                <a:spcPts val="0"/>
              </a:spcBef>
              <a:spcAft>
                <a:spcPts val="1800"/>
              </a:spcAft>
              <a:buFont typeface="+mj-lt"/>
              <a:buAutoNum type="arabicPeriod"/>
            </a:pPr>
            <a:r>
              <a:rPr lang="en-US" sz="2400" dirty="0">
                <a:latin typeface="Arial" panose="020B0604020202020204" pitchFamily="34" charset="0"/>
                <a:cs typeface="Arial" panose="020B0604020202020204" pitchFamily="34" charset="0"/>
              </a:rPr>
              <a:t>Use of monthly report data</a:t>
            </a:r>
          </a:p>
        </p:txBody>
      </p:sp>
      <p:pic>
        <p:nvPicPr>
          <p:cNvPr id="8" name="Content Placeholder 9" descr="Help with solid fill">
            <a:extLst>
              <a:ext uri="{FF2B5EF4-FFF2-40B4-BE49-F238E27FC236}">
                <a16:creationId xmlns:a16="http://schemas.microsoft.com/office/drawing/2014/main" id="{AF936015-4E35-4F3E-8D65-CD03FD37E13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68" y="14762"/>
            <a:ext cx="1447796" cy="1538037"/>
          </a:xfrm>
        </p:spPr>
      </p:pic>
    </p:spTree>
    <p:extLst>
      <p:ext uri="{BB962C8B-B14F-4D97-AF65-F5344CB8AC3E}">
        <p14:creationId xmlns:p14="http://schemas.microsoft.com/office/powerpoint/2010/main" val="2597972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III. Monthly Report Sections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19</a:t>
            </a:fld>
            <a:endParaRPr lang="en-US"/>
          </a:p>
        </p:txBody>
      </p:sp>
      <p:sp>
        <p:nvSpPr>
          <p:cNvPr id="7" name="TextBox 6">
            <a:extLst>
              <a:ext uri="{FF2B5EF4-FFF2-40B4-BE49-F238E27FC236}">
                <a16:creationId xmlns:a16="http://schemas.microsoft.com/office/drawing/2014/main" id="{00261C4D-F8CB-4501-A7FE-66B6942BFC50}"/>
              </a:ext>
            </a:extLst>
          </p:cNvPr>
          <p:cNvSpPr txBox="1"/>
          <p:nvPr/>
        </p:nvSpPr>
        <p:spPr>
          <a:xfrm>
            <a:off x="1447800" y="2140849"/>
            <a:ext cx="6705600" cy="2828403"/>
          </a:xfrm>
          <a:prstGeom prst="rect">
            <a:avLst/>
          </a:prstGeom>
          <a:noFill/>
        </p:spPr>
        <p:txBody>
          <a:bodyPr wrap="square">
            <a:spAutoFit/>
          </a:bodyPr>
          <a:lstStyle/>
          <a:p>
            <a:pPr marL="914400" lvl="1" indent="-396875">
              <a:lnSpc>
                <a:spcPct val="120000"/>
              </a:lnSpc>
              <a:spcBef>
                <a:spcPts val="0"/>
              </a:spcBef>
              <a:spcAft>
                <a:spcPts val="1800"/>
              </a:spcAft>
              <a:buFont typeface="+mj-lt"/>
              <a:buAutoNum type="alphaLcParenR"/>
            </a:pPr>
            <a:r>
              <a:rPr lang="en-US" sz="2000" dirty="0">
                <a:latin typeface="Arial" panose="020B0604020202020204" pitchFamily="34" charset="0"/>
                <a:cs typeface="Arial" panose="020B0604020202020204" pitchFamily="34" charset="0"/>
              </a:rPr>
              <a:t>Project Base Information </a:t>
            </a:r>
          </a:p>
          <a:p>
            <a:pPr marL="914400" lvl="1" indent="-396875">
              <a:lnSpc>
                <a:spcPct val="120000"/>
              </a:lnSpc>
              <a:spcBef>
                <a:spcPts val="0"/>
              </a:spcBef>
              <a:spcAft>
                <a:spcPts val="1800"/>
              </a:spcAft>
              <a:buFont typeface="+mj-lt"/>
              <a:buAutoNum type="alphaLcParenR"/>
            </a:pPr>
            <a:r>
              <a:rPr lang="en-US" sz="2000" dirty="0">
                <a:latin typeface="Arial" panose="020B0604020202020204" pitchFamily="34" charset="0"/>
                <a:cs typeface="Arial" panose="020B0604020202020204" pitchFamily="34" charset="0"/>
              </a:rPr>
              <a:t>Project Schedule Status</a:t>
            </a:r>
          </a:p>
          <a:p>
            <a:pPr marL="914400" lvl="1" indent="-393700">
              <a:lnSpc>
                <a:spcPct val="120000"/>
              </a:lnSpc>
              <a:spcBef>
                <a:spcPts val="0"/>
              </a:spcBef>
              <a:spcAft>
                <a:spcPts val="1800"/>
              </a:spcAft>
              <a:buFont typeface="+mj-lt"/>
              <a:buAutoNum type="alphaLcParenR"/>
            </a:pPr>
            <a:r>
              <a:rPr lang="en-US" sz="2000" dirty="0">
                <a:latin typeface="Arial" panose="020B0604020202020204" pitchFamily="34" charset="0"/>
                <a:cs typeface="Arial" panose="020B0604020202020204" pitchFamily="34" charset="0"/>
              </a:rPr>
              <a:t>Project Budget</a:t>
            </a:r>
          </a:p>
          <a:p>
            <a:pPr marL="914400" lvl="1" indent="-393700">
              <a:lnSpc>
                <a:spcPct val="120000"/>
              </a:lnSpc>
              <a:spcBef>
                <a:spcPts val="0"/>
              </a:spcBef>
              <a:spcAft>
                <a:spcPts val="1800"/>
              </a:spcAft>
              <a:buFont typeface="+mj-lt"/>
              <a:buAutoNum type="alphaLcParenR"/>
            </a:pPr>
            <a:r>
              <a:rPr lang="en-US" sz="2000" dirty="0">
                <a:latin typeface="Arial" panose="020B0604020202020204" pitchFamily="34" charset="0"/>
                <a:cs typeface="Arial" panose="020B0604020202020204" pitchFamily="34" charset="0"/>
              </a:rPr>
              <a:t>Contact Information</a:t>
            </a:r>
          </a:p>
          <a:p>
            <a:pPr marL="914400" lvl="1" indent="-393700">
              <a:lnSpc>
                <a:spcPct val="120000"/>
              </a:lnSpc>
              <a:spcBef>
                <a:spcPts val="0"/>
              </a:spcBef>
              <a:spcAft>
                <a:spcPts val="1800"/>
              </a:spcAft>
              <a:buFont typeface="+mj-lt"/>
              <a:buAutoNum type="alphaLcParenR"/>
            </a:pPr>
            <a:r>
              <a:rPr lang="en-US" sz="2000" dirty="0">
                <a:latin typeface="Arial" panose="020B0604020202020204" pitchFamily="34" charset="0"/>
                <a:cs typeface="Arial" panose="020B0604020202020204" pitchFamily="34" charset="0"/>
              </a:rPr>
              <a:t>Project Milestones</a:t>
            </a:r>
          </a:p>
        </p:txBody>
      </p:sp>
    </p:spTree>
    <p:extLst>
      <p:ext uri="{BB962C8B-B14F-4D97-AF65-F5344CB8AC3E}">
        <p14:creationId xmlns:p14="http://schemas.microsoft.com/office/powerpoint/2010/main" val="51711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86105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Topics</a:t>
            </a:r>
          </a:p>
        </p:txBody>
      </p:sp>
      <p:sp>
        <p:nvSpPr>
          <p:cNvPr id="3" name="Content Placeholder 2"/>
          <p:cNvSpPr>
            <a:spLocks noGrp="1"/>
          </p:cNvSpPr>
          <p:nvPr>
            <p:ph idx="1"/>
          </p:nvPr>
        </p:nvSpPr>
        <p:spPr>
          <a:xfrm>
            <a:off x="457200" y="1371600"/>
            <a:ext cx="8229600" cy="4648200"/>
          </a:xfrm>
        </p:spPr>
        <p:txBody>
          <a:bodyPr>
            <a:normAutofit lnSpcReduction="10000"/>
          </a:bodyPr>
          <a:lstStyle/>
          <a:p>
            <a:pPr marL="514350" lvl="0" indent="-514350">
              <a:lnSpc>
                <a:spcPct val="120000"/>
              </a:lnSpc>
              <a:spcBef>
                <a:spcPts val="0"/>
              </a:spcBef>
              <a:spcAft>
                <a:spcPts val="1800"/>
              </a:spcAft>
              <a:buFont typeface="+mj-lt"/>
              <a:buAutoNum type="arabicPeriod"/>
            </a:pPr>
            <a:r>
              <a:rPr lang="en-US" dirty="0">
                <a:latin typeface="Arial" panose="020B0604020202020204" pitchFamily="34" charset="0"/>
                <a:cs typeface="Arial" panose="020B0604020202020204" pitchFamily="34" charset="0"/>
              </a:rPr>
              <a:t>Criteria for Information Technology (IT) Project Certification</a:t>
            </a:r>
          </a:p>
          <a:p>
            <a:pPr marL="514350" lvl="0" indent="-514350">
              <a:lnSpc>
                <a:spcPct val="120000"/>
              </a:lnSpc>
              <a:spcBef>
                <a:spcPts val="0"/>
              </a:spcBef>
              <a:spcAft>
                <a:spcPts val="1800"/>
              </a:spcAft>
              <a:buFont typeface="+mj-lt"/>
              <a:buAutoNum type="arabicPeriod"/>
            </a:pPr>
            <a:r>
              <a:rPr lang="en-US" dirty="0">
                <a:latin typeface="Arial" panose="020B0604020202020204" pitchFamily="34" charset="0"/>
                <a:cs typeface="Arial" panose="020B0604020202020204" pitchFamily="34" charset="0"/>
              </a:rPr>
              <a:t>Certifying a Project </a:t>
            </a:r>
          </a:p>
          <a:p>
            <a:pPr marL="514350" lvl="0" indent="-514350">
              <a:lnSpc>
                <a:spcPct val="120000"/>
              </a:lnSpc>
              <a:spcBef>
                <a:spcPts val="0"/>
              </a:spcBef>
              <a:spcAft>
                <a:spcPts val="1800"/>
              </a:spcAft>
              <a:buFont typeface="+mj-lt"/>
              <a:buAutoNum type="arabicPeriod"/>
            </a:pPr>
            <a:r>
              <a:rPr lang="en-US" dirty="0">
                <a:latin typeface="Arial" panose="020B0604020202020204" pitchFamily="34" charset="0"/>
                <a:cs typeface="Arial" panose="020B0604020202020204" pitchFamily="34" charset="0"/>
              </a:rPr>
              <a:t>Monthly Reports</a:t>
            </a:r>
          </a:p>
          <a:p>
            <a:pPr marL="914400" lvl="1" indent="-396875">
              <a:lnSpc>
                <a:spcPct val="120000"/>
              </a:lnSpc>
              <a:spcBef>
                <a:spcPts val="0"/>
              </a:spcBef>
              <a:spcAft>
                <a:spcPts val="1800"/>
              </a:spcAft>
              <a:buFont typeface="+mj-lt"/>
              <a:buAutoNum type="alphaLcParenR"/>
            </a:pPr>
            <a:r>
              <a:rPr lang="en-US" dirty="0"/>
              <a:t>Project Base Information </a:t>
            </a:r>
          </a:p>
          <a:p>
            <a:pPr marL="914400" lvl="1" indent="-396875">
              <a:lnSpc>
                <a:spcPct val="120000"/>
              </a:lnSpc>
              <a:spcBef>
                <a:spcPts val="0"/>
              </a:spcBef>
              <a:spcAft>
                <a:spcPts val="1800"/>
              </a:spcAft>
              <a:buFont typeface="+mj-lt"/>
              <a:buAutoNum type="alphaLcParenR"/>
            </a:pPr>
            <a:r>
              <a:rPr lang="en-US" dirty="0"/>
              <a:t>Project Schedule Status</a:t>
            </a:r>
          </a:p>
          <a:p>
            <a:pPr marL="914400" lvl="1" indent="-393700">
              <a:lnSpc>
                <a:spcPct val="120000"/>
              </a:lnSpc>
              <a:spcBef>
                <a:spcPts val="0"/>
              </a:spcBef>
              <a:spcAft>
                <a:spcPts val="1800"/>
              </a:spcAft>
              <a:buFont typeface="+mj-lt"/>
              <a:buAutoNum type="alphaLcParenR"/>
            </a:pPr>
            <a:r>
              <a:rPr lang="en-US" dirty="0">
                <a:latin typeface="Arial" panose="020B0604020202020204" pitchFamily="34" charset="0"/>
                <a:cs typeface="Arial" panose="020B0604020202020204" pitchFamily="34" charset="0"/>
              </a:rPr>
              <a:t>Project Budget</a:t>
            </a:r>
          </a:p>
          <a:p>
            <a:pPr marL="914400" lvl="1" indent="-393700">
              <a:lnSpc>
                <a:spcPct val="120000"/>
              </a:lnSpc>
              <a:spcBef>
                <a:spcPts val="0"/>
              </a:spcBef>
              <a:spcAft>
                <a:spcPts val="1800"/>
              </a:spcAft>
              <a:buFont typeface="+mj-lt"/>
              <a:buAutoNum type="alphaLcParenR"/>
            </a:pPr>
            <a:r>
              <a:rPr lang="en-US" dirty="0"/>
              <a:t>Contact Information</a:t>
            </a:r>
          </a:p>
          <a:p>
            <a:pPr marL="914400" lvl="1" indent="-393700">
              <a:lnSpc>
                <a:spcPct val="120000"/>
              </a:lnSpc>
              <a:spcBef>
                <a:spcPts val="0"/>
              </a:spcBef>
              <a:spcAft>
                <a:spcPts val="1800"/>
              </a:spcAft>
              <a:buFont typeface="+mj-lt"/>
              <a:buAutoNum type="alphaLcParenR"/>
            </a:pPr>
            <a:r>
              <a:rPr lang="en-US" dirty="0">
                <a:latin typeface="Arial" panose="020B0604020202020204" pitchFamily="34" charset="0"/>
                <a:cs typeface="Arial" panose="020B0604020202020204" pitchFamily="34" charset="0"/>
              </a:rPr>
              <a:t>Project Milestones</a:t>
            </a:r>
          </a:p>
          <a:p>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5BE0B18-ECC3-47EA-98B7-5D0EC606C5EA}"/>
              </a:ext>
            </a:extLst>
          </p:cNvPr>
          <p:cNvGrpSpPr/>
          <p:nvPr/>
        </p:nvGrpSpPr>
        <p:grpSpPr>
          <a:xfrm>
            <a:off x="0" y="6587923"/>
            <a:ext cx="9144000" cy="276999"/>
            <a:chOff x="0" y="6587923"/>
            <a:chExt cx="9144000" cy="276999"/>
          </a:xfrm>
        </p:grpSpPr>
        <p:sp>
          <p:nvSpPr>
            <p:cNvPr id="6" name="Rectangle 5"/>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8" name="Slide Number Placeholder 7">
            <a:extLst>
              <a:ext uri="{FF2B5EF4-FFF2-40B4-BE49-F238E27FC236}">
                <a16:creationId xmlns:a16="http://schemas.microsoft.com/office/drawing/2014/main" id="{DE246DAA-B370-4E5D-B975-15BFA54AB7E3}"/>
              </a:ext>
            </a:extLst>
          </p:cNvPr>
          <p:cNvSpPr>
            <a:spLocks noGrp="1"/>
          </p:cNvSpPr>
          <p:nvPr>
            <p:ph type="sldNum" sz="quarter" idx="12"/>
          </p:nvPr>
        </p:nvSpPr>
        <p:spPr/>
        <p:txBody>
          <a:bodyPr/>
          <a:lstStyle/>
          <a:p>
            <a:fld id="{F3C55B6F-CC67-459F-94FE-CB2DD70687AB}" type="slidenum">
              <a:rPr lang="en-US" smtClean="0"/>
              <a:pPr/>
              <a:t>2</a:t>
            </a:fld>
            <a:endParaRPr lang="en-US"/>
          </a:p>
        </p:txBody>
      </p:sp>
    </p:spTree>
    <p:extLst>
      <p:ext uri="{BB962C8B-B14F-4D97-AF65-F5344CB8AC3E}">
        <p14:creationId xmlns:p14="http://schemas.microsoft.com/office/powerpoint/2010/main" val="562125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01" y="152400"/>
            <a:ext cx="9044795"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A. Monthly Report - Project Base Information</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20</a:t>
            </a:fld>
            <a:endParaRPr lang="en-US"/>
          </a:p>
        </p:txBody>
      </p:sp>
      <p:pic>
        <p:nvPicPr>
          <p:cNvPr id="6" name="Picture 5">
            <a:extLst>
              <a:ext uri="{FF2B5EF4-FFF2-40B4-BE49-F238E27FC236}">
                <a16:creationId xmlns:a16="http://schemas.microsoft.com/office/drawing/2014/main" id="{7C6BDE47-9172-4A9C-893B-82025CC386C9}"/>
              </a:ext>
            </a:extLst>
          </p:cNvPr>
          <p:cNvPicPr>
            <a:picLocks noChangeAspect="1"/>
          </p:cNvPicPr>
          <p:nvPr/>
        </p:nvPicPr>
        <p:blipFill rotWithShape="1">
          <a:blip r:embed="rId2"/>
          <a:srcRect t="443" r="1085"/>
          <a:stretch/>
        </p:blipFill>
        <p:spPr>
          <a:xfrm>
            <a:off x="0" y="1524000"/>
            <a:ext cx="9144000" cy="2908529"/>
          </a:xfrm>
          <a:prstGeom prst="rect">
            <a:avLst/>
          </a:prstGeom>
        </p:spPr>
      </p:pic>
      <p:sp>
        <p:nvSpPr>
          <p:cNvPr id="5" name="Content Placeholder 2">
            <a:extLst>
              <a:ext uri="{FF2B5EF4-FFF2-40B4-BE49-F238E27FC236}">
                <a16:creationId xmlns:a16="http://schemas.microsoft.com/office/drawing/2014/main" id="{E248BEC5-F42B-4E19-93E8-E23FB6DAF92A}"/>
              </a:ext>
            </a:extLst>
          </p:cNvPr>
          <p:cNvSpPr>
            <a:spLocks noGrp="1"/>
          </p:cNvSpPr>
          <p:nvPr>
            <p:ph idx="1"/>
          </p:nvPr>
        </p:nvSpPr>
        <p:spPr>
          <a:xfrm>
            <a:off x="49600" y="4800601"/>
            <a:ext cx="8713399" cy="914400"/>
          </a:xfrm>
        </p:spPr>
        <p:txBody>
          <a:bodyPr>
            <a:noAutofit/>
          </a:bodyPr>
          <a:lstStyle/>
          <a:p>
            <a:pPr>
              <a:spcBef>
                <a:spcPts val="0"/>
              </a:spcBef>
              <a:spcAft>
                <a:spcPts val="1200"/>
              </a:spcAft>
            </a:pPr>
            <a:r>
              <a:rPr lang="en-US" sz="2000" dirty="0"/>
              <a:t>Consists of general project information, status, issues and risks</a:t>
            </a:r>
            <a:endParaRPr lang="en-US" dirty="0"/>
          </a:p>
        </p:txBody>
      </p:sp>
    </p:spTree>
    <p:extLst>
      <p:ext uri="{BB962C8B-B14F-4D97-AF65-F5344CB8AC3E}">
        <p14:creationId xmlns:p14="http://schemas.microsoft.com/office/powerpoint/2010/main" val="26050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A. Project Base Information: Last Update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21</a:t>
            </a:fld>
            <a:endParaRPr lang="en-US"/>
          </a:p>
        </p:txBody>
      </p:sp>
      <p:pic>
        <p:nvPicPr>
          <p:cNvPr id="4" name="Picture 3">
            <a:extLst>
              <a:ext uri="{FF2B5EF4-FFF2-40B4-BE49-F238E27FC236}">
                <a16:creationId xmlns:a16="http://schemas.microsoft.com/office/drawing/2014/main" id="{ED1D91A5-1595-4EC5-9DE6-1E363F90EDF1}"/>
              </a:ext>
            </a:extLst>
          </p:cNvPr>
          <p:cNvPicPr>
            <a:picLocks noChangeAspect="1"/>
          </p:cNvPicPr>
          <p:nvPr/>
        </p:nvPicPr>
        <p:blipFill>
          <a:blip r:embed="rId2"/>
          <a:stretch>
            <a:fillRect/>
          </a:stretch>
        </p:blipFill>
        <p:spPr>
          <a:xfrm>
            <a:off x="76200" y="1066800"/>
            <a:ext cx="1219200" cy="4845132"/>
          </a:xfrm>
          <a:prstGeom prst="rect">
            <a:avLst/>
          </a:prstGeom>
        </p:spPr>
      </p:pic>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4267200" y="1066800"/>
            <a:ext cx="4724400" cy="5249532"/>
          </a:xfrm>
        </p:spPr>
        <p:txBody>
          <a:bodyPr>
            <a:noAutofit/>
          </a:bodyPr>
          <a:lstStyle/>
          <a:p>
            <a:pPr>
              <a:spcBef>
                <a:spcPts val="0"/>
              </a:spcBef>
              <a:spcAft>
                <a:spcPts val="1200"/>
              </a:spcAft>
            </a:pPr>
            <a:r>
              <a:rPr lang="en-US" dirty="0"/>
              <a:t>Most commonly overlooked field</a:t>
            </a:r>
            <a:endParaRPr lang="en-US" sz="2000" dirty="0"/>
          </a:p>
          <a:p>
            <a:pPr>
              <a:spcBef>
                <a:spcPts val="0"/>
              </a:spcBef>
              <a:spcAft>
                <a:spcPts val="1200"/>
              </a:spcAft>
            </a:pPr>
            <a:r>
              <a:rPr lang="en-US" sz="2000" dirty="0"/>
              <a:t>The title demonstrates the format in which the date should be entered, MM/DD/YY</a:t>
            </a:r>
          </a:p>
          <a:p>
            <a:pPr>
              <a:spcBef>
                <a:spcPts val="0"/>
              </a:spcBef>
              <a:spcAft>
                <a:spcPts val="1200"/>
              </a:spcAft>
            </a:pPr>
            <a:r>
              <a:rPr lang="en-US" sz="2000" dirty="0"/>
              <a:t>Ideally, the date should be the 10</a:t>
            </a:r>
            <a:r>
              <a:rPr lang="en-US" sz="2000" baseline="30000" dirty="0"/>
              <a:t>th</a:t>
            </a:r>
            <a:r>
              <a:rPr lang="en-US" sz="2000" dirty="0"/>
              <a:t> of the month in which the report is being sent: </a:t>
            </a:r>
          </a:p>
          <a:p>
            <a:pPr lvl="1">
              <a:spcBef>
                <a:spcPts val="0"/>
              </a:spcBef>
              <a:spcAft>
                <a:spcPts val="1200"/>
              </a:spcAft>
            </a:pPr>
            <a:r>
              <a:rPr lang="en-US" dirty="0"/>
              <a:t>Example: 1/10/21</a:t>
            </a:r>
          </a:p>
          <a:p>
            <a:pPr>
              <a:spcBef>
                <a:spcPts val="0"/>
              </a:spcBef>
              <a:spcAft>
                <a:spcPts val="1200"/>
              </a:spcAft>
            </a:pPr>
            <a:r>
              <a:rPr lang="en-US" dirty="0"/>
              <a:t>Reports contain information for the previous month</a:t>
            </a:r>
          </a:p>
          <a:p>
            <a:pPr lvl="1">
              <a:spcBef>
                <a:spcPts val="0"/>
              </a:spcBef>
              <a:spcAft>
                <a:spcPts val="1200"/>
              </a:spcAft>
            </a:pPr>
            <a:r>
              <a:rPr lang="en-US" dirty="0"/>
              <a:t>Example: Report submitted 1/10/21 contains information on project activity from 12/01/20 through 12/31/20</a:t>
            </a:r>
          </a:p>
          <a:p>
            <a:pPr>
              <a:spcBef>
                <a:spcPts val="0"/>
              </a:spcBef>
              <a:spcAft>
                <a:spcPts val="1200"/>
              </a:spcAft>
            </a:pPr>
            <a:endParaRPr lang="en-US" dirty="0"/>
          </a:p>
        </p:txBody>
      </p:sp>
      <p:pic>
        <p:nvPicPr>
          <p:cNvPr id="6" name="Picture 5">
            <a:extLst>
              <a:ext uri="{FF2B5EF4-FFF2-40B4-BE49-F238E27FC236}">
                <a16:creationId xmlns:a16="http://schemas.microsoft.com/office/drawing/2014/main" id="{BFB23B5A-E56A-4BE9-83A3-22F86A38D5D8}"/>
              </a:ext>
            </a:extLst>
          </p:cNvPr>
          <p:cNvPicPr>
            <a:picLocks noChangeAspect="1"/>
          </p:cNvPicPr>
          <p:nvPr/>
        </p:nvPicPr>
        <p:blipFill rotWithShape="1">
          <a:blip r:embed="rId3"/>
          <a:srcRect l="723" t="37477" r="91668" b="23334"/>
          <a:stretch/>
        </p:blipFill>
        <p:spPr>
          <a:xfrm>
            <a:off x="1549400" y="1066800"/>
            <a:ext cx="2362200" cy="3657600"/>
          </a:xfrm>
          <a:prstGeom prst="rect">
            <a:avLst/>
          </a:prstGeom>
        </p:spPr>
      </p:pic>
    </p:spTree>
    <p:extLst>
      <p:ext uri="{BB962C8B-B14F-4D97-AF65-F5344CB8AC3E}">
        <p14:creationId xmlns:p14="http://schemas.microsoft.com/office/powerpoint/2010/main" val="3525941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A. Project Base Information: Project Name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22</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90500" y="2743200"/>
            <a:ext cx="8763000" cy="3657600"/>
          </a:xfrm>
        </p:spPr>
        <p:txBody>
          <a:bodyPr>
            <a:noAutofit/>
          </a:bodyPr>
          <a:lstStyle/>
          <a:p>
            <a:pPr>
              <a:spcBef>
                <a:spcPts val="0"/>
              </a:spcBef>
              <a:spcAft>
                <a:spcPts val="1200"/>
              </a:spcAft>
            </a:pPr>
            <a:r>
              <a:rPr lang="en-US" sz="2000" dirty="0"/>
              <a:t>The name used when certifying the project for Initiation</a:t>
            </a:r>
          </a:p>
          <a:p>
            <a:pPr>
              <a:spcBef>
                <a:spcPts val="0"/>
              </a:spcBef>
              <a:spcAft>
                <a:spcPts val="1200"/>
              </a:spcAft>
            </a:pPr>
            <a:r>
              <a:rPr lang="en-US" dirty="0"/>
              <a:t>Once certified for Initiation, if you want to change the name of the project, the name change should be addressed in documentation used at the project’s next PCC participation</a:t>
            </a:r>
          </a:p>
          <a:p>
            <a:pPr>
              <a:spcBef>
                <a:spcPts val="0"/>
              </a:spcBef>
              <a:spcAft>
                <a:spcPts val="1200"/>
              </a:spcAft>
            </a:pPr>
            <a:r>
              <a:rPr lang="en-US" dirty="0"/>
              <a:t>Public data needs to be presented as clearly as possible, if the name is constantly changing, even stakeholders may not be able to identify a project</a:t>
            </a:r>
          </a:p>
          <a:p>
            <a:pPr>
              <a:spcBef>
                <a:spcPts val="0"/>
              </a:spcBef>
              <a:spcAft>
                <a:spcPts val="1200"/>
              </a:spcAft>
            </a:pPr>
            <a:r>
              <a:rPr lang="en-US" dirty="0"/>
              <a:t>With any public document, please spell out acronyms before using them, then once the acronym is established, use only the acronym; Run a spell check</a:t>
            </a:r>
          </a:p>
        </p:txBody>
      </p:sp>
      <p:pic>
        <p:nvPicPr>
          <p:cNvPr id="6" name="Picture 5">
            <a:extLst>
              <a:ext uri="{FF2B5EF4-FFF2-40B4-BE49-F238E27FC236}">
                <a16:creationId xmlns:a16="http://schemas.microsoft.com/office/drawing/2014/main" id="{255AB568-9716-4D0D-9FCF-B7FE52FC192E}"/>
              </a:ext>
            </a:extLst>
          </p:cNvPr>
          <p:cNvPicPr>
            <a:picLocks noChangeAspect="1"/>
          </p:cNvPicPr>
          <p:nvPr/>
        </p:nvPicPr>
        <p:blipFill rotWithShape="1">
          <a:blip r:embed="rId2"/>
          <a:srcRect l="6667" t="35185" r="66807" b="51174"/>
          <a:stretch/>
        </p:blipFill>
        <p:spPr>
          <a:xfrm>
            <a:off x="4010465" y="1071744"/>
            <a:ext cx="4572000" cy="914400"/>
          </a:xfrm>
          <a:prstGeom prst="rect">
            <a:avLst/>
          </a:prstGeom>
        </p:spPr>
      </p:pic>
      <p:pic>
        <p:nvPicPr>
          <p:cNvPr id="10" name="Picture 9">
            <a:extLst>
              <a:ext uri="{FF2B5EF4-FFF2-40B4-BE49-F238E27FC236}">
                <a16:creationId xmlns:a16="http://schemas.microsoft.com/office/drawing/2014/main" id="{B5ACCE17-360E-4E31-A31A-26A7CCB444E4}"/>
              </a:ext>
            </a:extLst>
          </p:cNvPr>
          <p:cNvPicPr>
            <a:picLocks noChangeAspect="1"/>
          </p:cNvPicPr>
          <p:nvPr/>
        </p:nvPicPr>
        <p:blipFill>
          <a:blip r:embed="rId3"/>
          <a:stretch>
            <a:fillRect/>
          </a:stretch>
        </p:blipFill>
        <p:spPr>
          <a:xfrm>
            <a:off x="609600" y="1032404"/>
            <a:ext cx="2743199" cy="993081"/>
          </a:xfrm>
          <a:prstGeom prst="rect">
            <a:avLst/>
          </a:prstGeom>
        </p:spPr>
      </p:pic>
    </p:spTree>
    <p:extLst>
      <p:ext uri="{BB962C8B-B14F-4D97-AF65-F5344CB8AC3E}">
        <p14:creationId xmlns:p14="http://schemas.microsoft.com/office/powerpoint/2010/main" val="1118716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5770"/>
          </a:xfrm>
        </p:spPr>
        <p:txBody>
          <a:bodyPr>
            <a:normAutofit fontScale="90000"/>
          </a:bodyPr>
          <a:lstStyle/>
          <a:p>
            <a:r>
              <a:rPr lang="en-US" sz="2800" b="1" dirty="0">
                <a:solidFill>
                  <a:srgbClr val="4F1F57"/>
                </a:solidFill>
                <a:latin typeface="Arial" panose="020B0604020202020204" pitchFamily="34" charset="0"/>
                <a:cs typeface="Arial" panose="020B0604020202020204" pitchFamily="34" charset="0"/>
              </a:rPr>
              <a:t>A. Project Base Information: Brief Project Description</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23</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90500" y="3962400"/>
            <a:ext cx="8763000" cy="2378887"/>
          </a:xfrm>
        </p:spPr>
        <p:txBody>
          <a:bodyPr>
            <a:noAutofit/>
          </a:bodyPr>
          <a:lstStyle/>
          <a:p>
            <a:pPr>
              <a:spcBef>
                <a:spcPts val="0"/>
              </a:spcBef>
              <a:spcAft>
                <a:spcPts val="1200"/>
              </a:spcAft>
            </a:pPr>
            <a:r>
              <a:rPr lang="en-US" dirty="0"/>
              <a:t>Make the statements brief but concise; this description should provide a good understanding of what the project is and should remain the same throughout the project unless the scope changes</a:t>
            </a:r>
          </a:p>
          <a:p>
            <a:pPr>
              <a:spcBef>
                <a:spcPts val="0"/>
              </a:spcBef>
              <a:spcAft>
                <a:spcPts val="1200"/>
              </a:spcAft>
            </a:pPr>
            <a:r>
              <a:rPr lang="en-US" dirty="0"/>
              <a:t>Ideally, it should be the same statement used in the Initiation phase and it will be used in the dashboard description </a:t>
            </a:r>
          </a:p>
          <a:p>
            <a:pPr>
              <a:spcBef>
                <a:spcPts val="0"/>
              </a:spcBef>
              <a:spcAft>
                <a:spcPts val="1200"/>
              </a:spcAft>
            </a:pPr>
            <a:r>
              <a:rPr lang="en-US" dirty="0"/>
              <a:t>When entering information in a text field in this report, do not use bullets or excessive spacing</a:t>
            </a:r>
          </a:p>
        </p:txBody>
      </p:sp>
      <p:pic>
        <p:nvPicPr>
          <p:cNvPr id="4" name="Picture 3">
            <a:extLst>
              <a:ext uri="{FF2B5EF4-FFF2-40B4-BE49-F238E27FC236}">
                <a16:creationId xmlns:a16="http://schemas.microsoft.com/office/drawing/2014/main" id="{1A00CF61-769B-4F4B-AAB8-B14E216F8039}"/>
              </a:ext>
            </a:extLst>
          </p:cNvPr>
          <p:cNvPicPr>
            <a:picLocks noChangeAspect="1"/>
          </p:cNvPicPr>
          <p:nvPr/>
        </p:nvPicPr>
        <p:blipFill>
          <a:blip r:embed="rId2"/>
          <a:stretch>
            <a:fillRect/>
          </a:stretch>
        </p:blipFill>
        <p:spPr>
          <a:xfrm>
            <a:off x="685800" y="831275"/>
            <a:ext cx="1676755" cy="2895600"/>
          </a:xfrm>
          <a:prstGeom prst="rect">
            <a:avLst/>
          </a:prstGeom>
        </p:spPr>
      </p:pic>
      <p:pic>
        <p:nvPicPr>
          <p:cNvPr id="8" name="Picture 7">
            <a:extLst>
              <a:ext uri="{FF2B5EF4-FFF2-40B4-BE49-F238E27FC236}">
                <a16:creationId xmlns:a16="http://schemas.microsoft.com/office/drawing/2014/main" id="{A7ED944A-C7E3-42AE-A8E8-8A3C62890832}"/>
              </a:ext>
            </a:extLst>
          </p:cNvPr>
          <p:cNvPicPr>
            <a:picLocks noChangeAspect="1"/>
          </p:cNvPicPr>
          <p:nvPr/>
        </p:nvPicPr>
        <p:blipFill rotWithShape="1">
          <a:blip r:embed="rId3"/>
          <a:srcRect l="9167" t="37503" r="76387" b="55520"/>
          <a:stretch/>
        </p:blipFill>
        <p:spPr>
          <a:xfrm>
            <a:off x="2667000" y="822808"/>
            <a:ext cx="4876800" cy="853592"/>
          </a:xfrm>
          <a:prstGeom prst="rect">
            <a:avLst/>
          </a:prstGeom>
        </p:spPr>
      </p:pic>
    </p:spTree>
    <p:extLst>
      <p:ext uri="{BB962C8B-B14F-4D97-AF65-F5344CB8AC3E}">
        <p14:creationId xmlns:p14="http://schemas.microsoft.com/office/powerpoint/2010/main" val="1206870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5770"/>
          </a:xfrm>
        </p:spPr>
        <p:txBody>
          <a:bodyPr>
            <a:normAutofit fontScale="90000"/>
          </a:bodyPr>
          <a:lstStyle/>
          <a:p>
            <a:r>
              <a:rPr lang="en-US" sz="2800" b="1" dirty="0">
                <a:solidFill>
                  <a:srgbClr val="4F1F57"/>
                </a:solidFill>
                <a:latin typeface="Arial" panose="020B0604020202020204" pitchFamily="34" charset="0"/>
                <a:cs typeface="Arial" panose="020B0604020202020204" pitchFamily="34" charset="0"/>
              </a:rPr>
              <a:t>A. Project Base Information: Brief Project Description</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24</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280624" y="1143000"/>
            <a:ext cx="8763000" cy="4648199"/>
          </a:xfrm>
        </p:spPr>
        <p:txBody>
          <a:bodyPr>
            <a:noAutofit/>
          </a:bodyPr>
          <a:lstStyle/>
          <a:p>
            <a:pPr marL="0" indent="0">
              <a:spcBef>
                <a:spcPts val="0"/>
              </a:spcBef>
              <a:spcAft>
                <a:spcPts val="600"/>
              </a:spcAft>
              <a:buNone/>
            </a:pPr>
            <a:r>
              <a:rPr lang="en-US" b="1" dirty="0"/>
              <a:t>Example 1:</a:t>
            </a:r>
          </a:p>
          <a:p>
            <a:pPr marL="0" indent="0">
              <a:spcBef>
                <a:spcPts val="0"/>
              </a:spcBef>
              <a:spcAft>
                <a:spcPts val="600"/>
              </a:spcAft>
              <a:buNone/>
            </a:pPr>
            <a:endParaRPr lang="en-US" dirty="0"/>
          </a:p>
          <a:p>
            <a:pPr marL="0" indent="0">
              <a:spcBef>
                <a:spcPts val="0"/>
              </a:spcBef>
              <a:spcAft>
                <a:spcPts val="600"/>
              </a:spcAft>
              <a:buNone/>
            </a:pPr>
            <a:r>
              <a:rPr lang="en-US" b="1" dirty="0"/>
              <a:t>Original:</a:t>
            </a:r>
          </a:p>
          <a:p>
            <a:pPr marL="0" indent="0">
              <a:spcBef>
                <a:spcPts val="0"/>
              </a:spcBef>
              <a:spcAft>
                <a:spcPts val="600"/>
              </a:spcAft>
              <a:buNone/>
            </a:pPr>
            <a:r>
              <a:rPr lang="en-US" dirty="0"/>
              <a:t>Bring an enterprise-based approach for the department’s twelve programmatic bureaus to environmental management using modern digital enhanced tools.</a:t>
            </a:r>
          </a:p>
          <a:p>
            <a:pPr marL="0" indent="0">
              <a:spcBef>
                <a:spcPts val="0"/>
              </a:spcBef>
              <a:spcAft>
                <a:spcPts val="600"/>
              </a:spcAft>
              <a:buNone/>
            </a:pPr>
            <a:endParaRPr lang="en-US" b="1" dirty="0"/>
          </a:p>
          <a:p>
            <a:pPr marL="0" indent="0">
              <a:spcBef>
                <a:spcPts val="0"/>
              </a:spcBef>
              <a:spcAft>
                <a:spcPts val="600"/>
              </a:spcAft>
              <a:buNone/>
            </a:pPr>
            <a:r>
              <a:rPr lang="en-US" b="1" dirty="0"/>
              <a:t>Revised:</a:t>
            </a:r>
          </a:p>
          <a:p>
            <a:pPr marL="0" indent="0">
              <a:spcBef>
                <a:spcPts val="0"/>
              </a:spcBef>
              <a:spcAft>
                <a:spcPts val="600"/>
              </a:spcAft>
              <a:buNone/>
            </a:pPr>
            <a:r>
              <a:rPr lang="en-US" dirty="0"/>
              <a:t>To develop a comprehensive data system that will automate the permitting systems, inspections systems, and the development of an automated invoice and payment system that will support 12 bureaus including the Ground Water Quality Bureau, Environmental Health Bureau, Petroleum Storage Tank Bureau and The Hemp Program. </a:t>
            </a:r>
          </a:p>
          <a:p>
            <a:pPr marL="0" indent="0">
              <a:spcBef>
                <a:spcPts val="0"/>
              </a:spcBef>
              <a:spcAft>
                <a:spcPts val="1200"/>
              </a:spcAft>
              <a:buNone/>
            </a:pPr>
            <a:r>
              <a:rPr lang="en-US" dirty="0"/>
              <a:t> </a:t>
            </a:r>
          </a:p>
          <a:p>
            <a:pPr marL="0" indent="0">
              <a:spcBef>
                <a:spcPts val="0"/>
              </a:spcBef>
              <a:spcAft>
                <a:spcPts val="1200"/>
              </a:spcAft>
              <a:buNone/>
            </a:pPr>
            <a:endParaRPr lang="en-US" dirty="0"/>
          </a:p>
        </p:txBody>
      </p:sp>
    </p:spTree>
    <p:extLst>
      <p:ext uri="{BB962C8B-B14F-4D97-AF65-F5344CB8AC3E}">
        <p14:creationId xmlns:p14="http://schemas.microsoft.com/office/powerpoint/2010/main" val="57840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5770"/>
          </a:xfrm>
        </p:spPr>
        <p:txBody>
          <a:bodyPr>
            <a:normAutofit fontScale="90000"/>
          </a:bodyPr>
          <a:lstStyle/>
          <a:p>
            <a:r>
              <a:rPr lang="en-US" sz="2800" b="1" dirty="0">
                <a:solidFill>
                  <a:srgbClr val="4F1F57"/>
                </a:solidFill>
                <a:latin typeface="Arial" panose="020B0604020202020204" pitchFamily="34" charset="0"/>
                <a:cs typeface="Arial" panose="020B0604020202020204" pitchFamily="34" charset="0"/>
              </a:rPr>
              <a:t>A. Project Base Information: Brief Project Description</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25</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280624" y="1143000"/>
            <a:ext cx="8763000" cy="4876800"/>
          </a:xfrm>
        </p:spPr>
        <p:txBody>
          <a:bodyPr>
            <a:noAutofit/>
          </a:bodyPr>
          <a:lstStyle/>
          <a:p>
            <a:pPr marL="0" indent="0">
              <a:spcBef>
                <a:spcPts val="0"/>
              </a:spcBef>
              <a:spcAft>
                <a:spcPts val="600"/>
              </a:spcAft>
              <a:buNone/>
            </a:pPr>
            <a:r>
              <a:rPr lang="en-US" b="1" dirty="0"/>
              <a:t>Example 2:</a:t>
            </a:r>
          </a:p>
          <a:p>
            <a:pPr marL="0" indent="0">
              <a:spcBef>
                <a:spcPts val="0"/>
              </a:spcBef>
              <a:spcAft>
                <a:spcPts val="600"/>
              </a:spcAft>
              <a:buNone/>
            </a:pPr>
            <a:endParaRPr lang="en-US" dirty="0"/>
          </a:p>
          <a:p>
            <a:pPr marL="0" indent="0">
              <a:spcBef>
                <a:spcPts val="0"/>
              </a:spcBef>
              <a:spcAft>
                <a:spcPts val="600"/>
              </a:spcAft>
              <a:buNone/>
            </a:pPr>
            <a:r>
              <a:rPr lang="en-US" b="1" dirty="0"/>
              <a:t>Original:</a:t>
            </a:r>
          </a:p>
          <a:p>
            <a:pPr marL="0" indent="0">
              <a:spcBef>
                <a:spcPts val="0"/>
              </a:spcBef>
              <a:spcAft>
                <a:spcPts val="600"/>
              </a:spcAft>
              <a:buNone/>
            </a:pPr>
            <a:r>
              <a:rPr lang="en-US" dirty="0"/>
              <a:t>Devise a system of integrated reporting mechanisms from multiple sources to populate an APCD that can be used to report healthcare costs and quality.</a:t>
            </a:r>
          </a:p>
          <a:p>
            <a:pPr marL="0" indent="0">
              <a:spcBef>
                <a:spcPts val="0"/>
              </a:spcBef>
              <a:spcAft>
                <a:spcPts val="600"/>
              </a:spcAft>
              <a:buNone/>
            </a:pPr>
            <a:endParaRPr lang="en-US" b="1" dirty="0"/>
          </a:p>
          <a:p>
            <a:pPr marL="0" indent="0">
              <a:spcBef>
                <a:spcPts val="0"/>
              </a:spcBef>
              <a:spcAft>
                <a:spcPts val="600"/>
              </a:spcAft>
              <a:buNone/>
            </a:pPr>
            <a:r>
              <a:rPr lang="en-US" b="1" dirty="0"/>
              <a:t>Revised:</a:t>
            </a:r>
          </a:p>
          <a:p>
            <a:pPr marL="0" indent="0">
              <a:spcBef>
                <a:spcPts val="0"/>
              </a:spcBef>
              <a:spcAft>
                <a:spcPts val="600"/>
              </a:spcAft>
              <a:buNone/>
            </a:pPr>
            <a:r>
              <a:rPr lang="en-US" dirty="0"/>
              <a:t>To create an All Payers Claims Database (APCD) repository of healthcare claims that combines data from multiple payers, including Medicare, Medicaid, private insurers, dental insurers, children’s health insurance, self-insured employer plans and pharmacy plans. The repository will consist of a data storage platform, data analytics and reporting platform and public data presentation.  </a:t>
            </a:r>
          </a:p>
          <a:p>
            <a:pPr marL="0" indent="0">
              <a:spcBef>
                <a:spcPts val="0"/>
              </a:spcBef>
              <a:spcAft>
                <a:spcPts val="1200"/>
              </a:spcAft>
              <a:buNone/>
            </a:pPr>
            <a:endParaRPr lang="en-US" dirty="0"/>
          </a:p>
        </p:txBody>
      </p:sp>
    </p:spTree>
    <p:extLst>
      <p:ext uri="{BB962C8B-B14F-4D97-AF65-F5344CB8AC3E}">
        <p14:creationId xmlns:p14="http://schemas.microsoft.com/office/powerpoint/2010/main" val="3884893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161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Project Type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26</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105727" y="1409700"/>
            <a:ext cx="5791200" cy="4038600"/>
          </a:xfrm>
        </p:spPr>
        <p:txBody>
          <a:bodyPr>
            <a:noAutofit/>
          </a:bodyPr>
          <a:lstStyle/>
          <a:p>
            <a:pPr>
              <a:spcBef>
                <a:spcPts val="0"/>
              </a:spcBef>
              <a:spcAft>
                <a:spcPts val="1200"/>
              </a:spcAft>
            </a:pPr>
            <a:r>
              <a:rPr lang="en-US" sz="2000" dirty="0"/>
              <a:t>Drop down values are:</a:t>
            </a:r>
          </a:p>
          <a:p>
            <a:pPr lvl="1">
              <a:spcBef>
                <a:spcPts val="0"/>
              </a:spcBef>
              <a:spcAft>
                <a:spcPts val="1200"/>
              </a:spcAft>
            </a:pPr>
            <a:r>
              <a:rPr lang="en-US" dirty="0"/>
              <a:t>Development</a:t>
            </a:r>
          </a:p>
          <a:p>
            <a:pPr lvl="1">
              <a:spcBef>
                <a:spcPts val="0"/>
              </a:spcBef>
              <a:spcAft>
                <a:spcPts val="1200"/>
              </a:spcAft>
            </a:pPr>
            <a:r>
              <a:rPr lang="en-US" dirty="0"/>
              <a:t>Enhancement</a:t>
            </a:r>
          </a:p>
          <a:p>
            <a:pPr lvl="1">
              <a:spcBef>
                <a:spcPts val="0"/>
              </a:spcBef>
              <a:spcAft>
                <a:spcPts val="1200"/>
              </a:spcAft>
            </a:pPr>
            <a:r>
              <a:rPr lang="en-US" dirty="0"/>
              <a:t>Infrastructure</a:t>
            </a:r>
          </a:p>
          <a:p>
            <a:pPr lvl="1">
              <a:spcBef>
                <a:spcPts val="0"/>
              </a:spcBef>
              <a:spcAft>
                <a:spcPts val="1200"/>
              </a:spcAft>
            </a:pPr>
            <a:r>
              <a:rPr lang="en-US" dirty="0"/>
              <a:t>Off-the-Shelf</a:t>
            </a:r>
          </a:p>
          <a:p>
            <a:pPr lvl="1">
              <a:spcBef>
                <a:spcPts val="0"/>
              </a:spcBef>
              <a:spcAft>
                <a:spcPts val="1200"/>
              </a:spcAft>
            </a:pPr>
            <a:r>
              <a:rPr lang="en-US" dirty="0"/>
              <a:t>Other</a:t>
            </a:r>
          </a:p>
          <a:p>
            <a:pPr marL="400050">
              <a:spcBef>
                <a:spcPts val="0"/>
              </a:spcBef>
              <a:spcAft>
                <a:spcPts val="1200"/>
              </a:spcAft>
            </a:pPr>
            <a:r>
              <a:rPr lang="en-US" dirty="0"/>
              <a:t>If Other is used, make sure to include the project type in the Project Description field</a:t>
            </a:r>
          </a:p>
        </p:txBody>
      </p:sp>
      <p:pic>
        <p:nvPicPr>
          <p:cNvPr id="6" name="Picture 5">
            <a:extLst>
              <a:ext uri="{FF2B5EF4-FFF2-40B4-BE49-F238E27FC236}">
                <a16:creationId xmlns:a16="http://schemas.microsoft.com/office/drawing/2014/main" id="{FC93B387-ABB6-4C6F-87D9-D18E3E6E70C4}"/>
              </a:ext>
            </a:extLst>
          </p:cNvPr>
          <p:cNvPicPr>
            <a:picLocks noChangeAspect="1"/>
          </p:cNvPicPr>
          <p:nvPr/>
        </p:nvPicPr>
        <p:blipFill>
          <a:blip r:embed="rId2"/>
          <a:stretch>
            <a:fillRect/>
          </a:stretch>
        </p:blipFill>
        <p:spPr>
          <a:xfrm>
            <a:off x="228600" y="1295401"/>
            <a:ext cx="962025" cy="3812796"/>
          </a:xfrm>
          <a:prstGeom prst="rect">
            <a:avLst/>
          </a:prstGeom>
        </p:spPr>
      </p:pic>
      <p:pic>
        <p:nvPicPr>
          <p:cNvPr id="8" name="Picture 7">
            <a:extLst>
              <a:ext uri="{FF2B5EF4-FFF2-40B4-BE49-F238E27FC236}">
                <a16:creationId xmlns:a16="http://schemas.microsoft.com/office/drawing/2014/main" id="{98943264-6717-4375-8BC6-36018C6F8A4F}"/>
              </a:ext>
            </a:extLst>
          </p:cNvPr>
          <p:cNvPicPr>
            <a:picLocks noChangeAspect="1"/>
          </p:cNvPicPr>
          <p:nvPr/>
        </p:nvPicPr>
        <p:blipFill rotWithShape="1">
          <a:blip r:embed="rId3"/>
          <a:srcRect l="15174" t="30146" r="81579" b="24094"/>
          <a:stretch/>
        </p:blipFill>
        <p:spPr>
          <a:xfrm>
            <a:off x="1524000" y="1295400"/>
            <a:ext cx="1219200" cy="4832060"/>
          </a:xfrm>
          <a:prstGeom prst="rect">
            <a:avLst/>
          </a:prstGeom>
        </p:spPr>
      </p:pic>
    </p:spTree>
    <p:extLst>
      <p:ext uri="{BB962C8B-B14F-4D97-AF65-F5344CB8AC3E}">
        <p14:creationId xmlns:p14="http://schemas.microsoft.com/office/powerpoint/2010/main" val="1896634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7262"/>
            <a:ext cx="89685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Project Impact</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27</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105728" y="925202"/>
            <a:ext cx="5791200" cy="4038600"/>
          </a:xfrm>
        </p:spPr>
        <p:txBody>
          <a:bodyPr>
            <a:noAutofit/>
          </a:bodyPr>
          <a:lstStyle/>
          <a:p>
            <a:pPr>
              <a:spcBef>
                <a:spcPts val="0"/>
              </a:spcBef>
              <a:spcAft>
                <a:spcPts val="1200"/>
              </a:spcAft>
            </a:pPr>
            <a:r>
              <a:rPr lang="en-US" sz="2000" dirty="0"/>
              <a:t>Drop down values describe the </a:t>
            </a:r>
            <a:r>
              <a:rPr lang="en-US" dirty="0"/>
              <a:t>level of impact, they </a:t>
            </a:r>
            <a:r>
              <a:rPr lang="en-US" sz="2000" dirty="0"/>
              <a:t>are:</a:t>
            </a:r>
          </a:p>
          <a:p>
            <a:pPr lvl="1">
              <a:spcBef>
                <a:spcPts val="0"/>
              </a:spcBef>
              <a:spcAft>
                <a:spcPts val="1200"/>
              </a:spcAft>
            </a:pPr>
            <a:r>
              <a:rPr lang="en-US" dirty="0"/>
              <a:t>Program</a:t>
            </a:r>
          </a:p>
          <a:p>
            <a:pPr lvl="1">
              <a:spcBef>
                <a:spcPts val="0"/>
              </a:spcBef>
              <a:spcAft>
                <a:spcPts val="1200"/>
              </a:spcAft>
            </a:pPr>
            <a:r>
              <a:rPr lang="en-US" dirty="0"/>
              <a:t>Agency Wide</a:t>
            </a:r>
          </a:p>
          <a:p>
            <a:pPr lvl="1">
              <a:spcBef>
                <a:spcPts val="0"/>
              </a:spcBef>
              <a:spcAft>
                <a:spcPts val="1200"/>
              </a:spcAft>
            </a:pPr>
            <a:r>
              <a:rPr lang="en-US" dirty="0"/>
              <a:t>State Enterprise</a:t>
            </a:r>
          </a:p>
        </p:txBody>
      </p:sp>
      <p:pic>
        <p:nvPicPr>
          <p:cNvPr id="4" name="Picture 3">
            <a:extLst>
              <a:ext uri="{FF2B5EF4-FFF2-40B4-BE49-F238E27FC236}">
                <a16:creationId xmlns:a16="http://schemas.microsoft.com/office/drawing/2014/main" id="{92571C02-5C9D-4130-8A5A-216F185C8C05}"/>
              </a:ext>
            </a:extLst>
          </p:cNvPr>
          <p:cNvPicPr>
            <a:picLocks noChangeAspect="1"/>
          </p:cNvPicPr>
          <p:nvPr/>
        </p:nvPicPr>
        <p:blipFill>
          <a:blip r:embed="rId2"/>
          <a:stretch>
            <a:fillRect/>
          </a:stretch>
        </p:blipFill>
        <p:spPr>
          <a:xfrm>
            <a:off x="247072" y="916996"/>
            <a:ext cx="972127" cy="4585903"/>
          </a:xfrm>
          <a:prstGeom prst="rect">
            <a:avLst/>
          </a:prstGeom>
        </p:spPr>
      </p:pic>
      <p:pic>
        <p:nvPicPr>
          <p:cNvPr id="5" name="Picture 4">
            <a:extLst>
              <a:ext uri="{FF2B5EF4-FFF2-40B4-BE49-F238E27FC236}">
                <a16:creationId xmlns:a16="http://schemas.microsoft.com/office/drawing/2014/main" id="{FDD01CDA-181F-4327-94FC-AE31B78EAC31}"/>
              </a:ext>
            </a:extLst>
          </p:cNvPr>
          <p:cNvPicPr>
            <a:picLocks noChangeAspect="1"/>
          </p:cNvPicPr>
          <p:nvPr/>
        </p:nvPicPr>
        <p:blipFill rotWithShape="1">
          <a:blip r:embed="rId3"/>
          <a:srcRect l="18084" t="30147" r="79166" b="26297"/>
          <a:stretch/>
        </p:blipFill>
        <p:spPr>
          <a:xfrm>
            <a:off x="1600200" y="916997"/>
            <a:ext cx="1251857" cy="5576455"/>
          </a:xfrm>
          <a:prstGeom prst="rect">
            <a:avLst/>
          </a:prstGeom>
        </p:spPr>
      </p:pic>
    </p:spTree>
    <p:extLst>
      <p:ext uri="{BB962C8B-B14F-4D97-AF65-F5344CB8AC3E}">
        <p14:creationId xmlns:p14="http://schemas.microsoft.com/office/powerpoint/2010/main" val="81008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8115"/>
            <a:ext cx="7315199"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A. Project Base Information: PCC Phase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28</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2743200" y="914400"/>
            <a:ext cx="6301597" cy="5562600"/>
          </a:xfrm>
        </p:spPr>
        <p:txBody>
          <a:bodyPr>
            <a:noAutofit/>
          </a:bodyPr>
          <a:lstStyle/>
          <a:p>
            <a:pPr>
              <a:spcBef>
                <a:spcPts val="0"/>
              </a:spcBef>
              <a:spcAft>
                <a:spcPts val="600"/>
              </a:spcAft>
            </a:pPr>
            <a:r>
              <a:rPr lang="en-US" sz="2000" dirty="0"/>
              <a:t>Drop down values are:</a:t>
            </a:r>
          </a:p>
          <a:p>
            <a:pPr lvl="1">
              <a:spcBef>
                <a:spcPts val="0"/>
              </a:spcBef>
              <a:spcAft>
                <a:spcPts val="600"/>
              </a:spcAft>
            </a:pPr>
            <a:r>
              <a:rPr lang="en-US" dirty="0"/>
              <a:t>Initiation</a:t>
            </a:r>
          </a:p>
          <a:p>
            <a:pPr lvl="1">
              <a:spcBef>
                <a:spcPts val="0"/>
              </a:spcBef>
              <a:spcAft>
                <a:spcPts val="600"/>
              </a:spcAft>
            </a:pPr>
            <a:r>
              <a:rPr lang="en-US" dirty="0"/>
              <a:t>Planning</a:t>
            </a:r>
          </a:p>
          <a:p>
            <a:pPr lvl="1">
              <a:spcBef>
                <a:spcPts val="0"/>
              </a:spcBef>
              <a:spcAft>
                <a:spcPts val="600"/>
              </a:spcAft>
            </a:pPr>
            <a:r>
              <a:rPr lang="en-US" dirty="0"/>
              <a:t>Implementation</a:t>
            </a:r>
          </a:p>
          <a:p>
            <a:pPr lvl="1">
              <a:spcBef>
                <a:spcPts val="0"/>
              </a:spcBef>
              <a:spcAft>
                <a:spcPts val="600"/>
              </a:spcAft>
            </a:pPr>
            <a:r>
              <a:rPr lang="en-US" dirty="0"/>
              <a:t>Close-out</a:t>
            </a:r>
          </a:p>
          <a:p>
            <a:pPr lvl="1">
              <a:spcBef>
                <a:spcPts val="0"/>
              </a:spcBef>
              <a:spcAft>
                <a:spcPts val="600"/>
              </a:spcAft>
            </a:pPr>
            <a:r>
              <a:rPr lang="en-US" dirty="0"/>
              <a:t>On-Hold</a:t>
            </a:r>
          </a:p>
          <a:p>
            <a:pPr>
              <a:spcBef>
                <a:spcPts val="0"/>
              </a:spcBef>
              <a:spcAft>
                <a:spcPts val="600"/>
              </a:spcAft>
            </a:pPr>
            <a:r>
              <a:rPr lang="en-US" dirty="0"/>
              <a:t>If you currently certified for a Change Request or an Update, you remain in the last Phase in which you were certified</a:t>
            </a:r>
          </a:p>
          <a:p>
            <a:pPr>
              <a:spcBef>
                <a:spcPts val="0"/>
              </a:spcBef>
              <a:spcAft>
                <a:spcPts val="600"/>
              </a:spcAft>
            </a:pPr>
            <a:r>
              <a:rPr lang="en-US" dirty="0"/>
              <a:t>On-Hold is for projects that have no current activity; If a project remains On-Hold for a lengthy period, you may be asked to provide a PCC update</a:t>
            </a:r>
          </a:p>
          <a:p>
            <a:pPr>
              <a:spcBef>
                <a:spcPts val="0"/>
              </a:spcBef>
              <a:spcAft>
                <a:spcPts val="600"/>
              </a:spcAft>
            </a:pPr>
            <a:endParaRPr lang="en-US" dirty="0"/>
          </a:p>
        </p:txBody>
      </p:sp>
      <p:pic>
        <p:nvPicPr>
          <p:cNvPr id="6" name="Picture 5">
            <a:extLst>
              <a:ext uri="{FF2B5EF4-FFF2-40B4-BE49-F238E27FC236}">
                <a16:creationId xmlns:a16="http://schemas.microsoft.com/office/drawing/2014/main" id="{C676AF5F-97F0-4764-A365-DE01B7235B4D}"/>
              </a:ext>
            </a:extLst>
          </p:cNvPr>
          <p:cNvPicPr>
            <a:picLocks noChangeAspect="1"/>
          </p:cNvPicPr>
          <p:nvPr/>
        </p:nvPicPr>
        <p:blipFill rotWithShape="1">
          <a:blip r:embed="rId3"/>
          <a:srcRect l="20268" t="30287" r="76245" b="23845"/>
          <a:stretch/>
        </p:blipFill>
        <p:spPr>
          <a:xfrm>
            <a:off x="1443615" y="1087582"/>
            <a:ext cx="1219200" cy="4511040"/>
          </a:xfrm>
          <a:prstGeom prst="rect">
            <a:avLst/>
          </a:prstGeom>
        </p:spPr>
      </p:pic>
      <p:pic>
        <p:nvPicPr>
          <p:cNvPr id="8" name="Picture 7">
            <a:extLst>
              <a:ext uri="{FF2B5EF4-FFF2-40B4-BE49-F238E27FC236}">
                <a16:creationId xmlns:a16="http://schemas.microsoft.com/office/drawing/2014/main" id="{969347CF-5782-4B71-96FE-E4ED160EB60D}"/>
              </a:ext>
            </a:extLst>
          </p:cNvPr>
          <p:cNvPicPr>
            <a:picLocks noChangeAspect="1"/>
          </p:cNvPicPr>
          <p:nvPr/>
        </p:nvPicPr>
        <p:blipFill>
          <a:blip r:embed="rId4"/>
          <a:stretch>
            <a:fillRect/>
          </a:stretch>
        </p:blipFill>
        <p:spPr>
          <a:xfrm>
            <a:off x="152400" y="1066800"/>
            <a:ext cx="1095375" cy="4124325"/>
          </a:xfrm>
          <a:prstGeom prst="rect">
            <a:avLst/>
          </a:prstGeom>
        </p:spPr>
      </p:pic>
    </p:spTree>
    <p:extLst>
      <p:ext uri="{BB962C8B-B14F-4D97-AF65-F5344CB8AC3E}">
        <p14:creationId xmlns:p14="http://schemas.microsoft.com/office/powerpoint/2010/main" val="3332045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8115"/>
            <a:ext cx="7315199"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A. Project Base Information: PCC Phase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29</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048000" y="1259378"/>
            <a:ext cx="5791200" cy="4531822"/>
          </a:xfrm>
        </p:spPr>
        <p:txBody>
          <a:bodyPr>
            <a:noAutofit/>
          </a:bodyPr>
          <a:lstStyle/>
          <a:p>
            <a:pPr>
              <a:spcBef>
                <a:spcPts val="0"/>
              </a:spcBef>
              <a:spcAft>
                <a:spcPts val="1200"/>
              </a:spcAft>
            </a:pPr>
            <a:r>
              <a:rPr lang="en-US" dirty="0"/>
              <a:t>If a project had a combined certification, select the 2nd Phase.  Example: Initiation/Planning, select Planning, for Planning/Implementation, select Implementation</a:t>
            </a:r>
          </a:p>
          <a:p>
            <a:pPr>
              <a:spcBef>
                <a:spcPts val="0"/>
              </a:spcBef>
              <a:spcAft>
                <a:spcPts val="1200"/>
              </a:spcAft>
            </a:pPr>
            <a:r>
              <a:rPr lang="en-US" sz="2000" dirty="0"/>
              <a:t>Do not select Close-out until the project is closed at PCC and the final report is submitted; Intention to close-out can be stated in the Overall Status or the Schedule Status Detail field</a:t>
            </a:r>
            <a:endParaRPr lang="en-US" dirty="0"/>
          </a:p>
        </p:txBody>
      </p:sp>
      <p:pic>
        <p:nvPicPr>
          <p:cNvPr id="6" name="Picture 5">
            <a:extLst>
              <a:ext uri="{FF2B5EF4-FFF2-40B4-BE49-F238E27FC236}">
                <a16:creationId xmlns:a16="http://schemas.microsoft.com/office/drawing/2014/main" id="{C676AF5F-97F0-4764-A365-DE01B7235B4D}"/>
              </a:ext>
            </a:extLst>
          </p:cNvPr>
          <p:cNvPicPr>
            <a:picLocks noChangeAspect="1"/>
          </p:cNvPicPr>
          <p:nvPr/>
        </p:nvPicPr>
        <p:blipFill rotWithShape="1">
          <a:blip r:embed="rId3"/>
          <a:srcRect l="20268" t="30287" r="76245" b="23845"/>
          <a:stretch/>
        </p:blipFill>
        <p:spPr>
          <a:xfrm>
            <a:off x="1443615" y="1280160"/>
            <a:ext cx="1219200" cy="4511040"/>
          </a:xfrm>
          <a:prstGeom prst="rect">
            <a:avLst/>
          </a:prstGeom>
        </p:spPr>
      </p:pic>
      <p:pic>
        <p:nvPicPr>
          <p:cNvPr id="8" name="Picture 7">
            <a:extLst>
              <a:ext uri="{FF2B5EF4-FFF2-40B4-BE49-F238E27FC236}">
                <a16:creationId xmlns:a16="http://schemas.microsoft.com/office/drawing/2014/main" id="{969347CF-5782-4B71-96FE-E4ED160EB60D}"/>
              </a:ext>
            </a:extLst>
          </p:cNvPr>
          <p:cNvPicPr>
            <a:picLocks noChangeAspect="1"/>
          </p:cNvPicPr>
          <p:nvPr/>
        </p:nvPicPr>
        <p:blipFill>
          <a:blip r:embed="rId4"/>
          <a:stretch>
            <a:fillRect/>
          </a:stretch>
        </p:blipFill>
        <p:spPr>
          <a:xfrm>
            <a:off x="152400" y="1259378"/>
            <a:ext cx="1095375" cy="4124325"/>
          </a:xfrm>
          <a:prstGeom prst="rect">
            <a:avLst/>
          </a:prstGeom>
        </p:spPr>
      </p:pic>
    </p:spTree>
    <p:extLst>
      <p:ext uri="{BB962C8B-B14F-4D97-AF65-F5344CB8AC3E}">
        <p14:creationId xmlns:p14="http://schemas.microsoft.com/office/powerpoint/2010/main" val="2366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5BE0B18-ECC3-47EA-98B7-5D0EC606C5EA}"/>
              </a:ext>
            </a:extLst>
          </p:cNvPr>
          <p:cNvGrpSpPr/>
          <p:nvPr/>
        </p:nvGrpSpPr>
        <p:grpSpPr>
          <a:xfrm>
            <a:off x="0" y="6587923"/>
            <a:ext cx="9144000" cy="276999"/>
            <a:chOff x="0" y="6587923"/>
            <a:chExt cx="9144000" cy="276999"/>
          </a:xfrm>
        </p:grpSpPr>
        <p:sp>
          <p:nvSpPr>
            <p:cNvPr id="6" name="Rectangle 5"/>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8" name="Slide Number Placeholder 7">
            <a:extLst>
              <a:ext uri="{FF2B5EF4-FFF2-40B4-BE49-F238E27FC236}">
                <a16:creationId xmlns:a16="http://schemas.microsoft.com/office/drawing/2014/main" id="{DE246DAA-B370-4E5D-B975-15BFA54AB7E3}"/>
              </a:ext>
            </a:extLst>
          </p:cNvPr>
          <p:cNvSpPr>
            <a:spLocks noGrp="1"/>
          </p:cNvSpPr>
          <p:nvPr>
            <p:ph type="sldNum" sz="quarter" idx="12"/>
          </p:nvPr>
        </p:nvSpPr>
        <p:spPr/>
        <p:txBody>
          <a:bodyPr/>
          <a:lstStyle/>
          <a:p>
            <a:fld id="{F3C55B6F-CC67-459F-94FE-CB2DD70687AB}" type="slidenum">
              <a:rPr lang="en-US" smtClean="0"/>
              <a:pPr/>
              <a:t>3</a:t>
            </a:fld>
            <a:endParaRPr lang="en-US"/>
          </a:p>
        </p:txBody>
      </p:sp>
      <p:pic>
        <p:nvPicPr>
          <p:cNvPr id="15" name="Picture 14">
            <a:extLst>
              <a:ext uri="{FF2B5EF4-FFF2-40B4-BE49-F238E27FC236}">
                <a16:creationId xmlns:a16="http://schemas.microsoft.com/office/drawing/2014/main" id="{069F01C4-E087-4135-BD08-393636B4C9AF}"/>
              </a:ext>
            </a:extLst>
          </p:cNvPr>
          <p:cNvPicPr>
            <a:picLocks noChangeAspect="1"/>
          </p:cNvPicPr>
          <p:nvPr/>
        </p:nvPicPr>
        <p:blipFill rotWithShape="1">
          <a:blip r:embed="rId2"/>
          <a:srcRect t="20000"/>
          <a:stretch/>
        </p:blipFill>
        <p:spPr>
          <a:xfrm>
            <a:off x="2590800" y="221566"/>
            <a:ext cx="3962400" cy="304800"/>
          </a:xfrm>
          <a:prstGeom prst="rect">
            <a:avLst/>
          </a:prstGeom>
        </p:spPr>
      </p:pic>
      <p:pic>
        <p:nvPicPr>
          <p:cNvPr id="19" name="Picture 18">
            <a:extLst>
              <a:ext uri="{FF2B5EF4-FFF2-40B4-BE49-F238E27FC236}">
                <a16:creationId xmlns:a16="http://schemas.microsoft.com/office/drawing/2014/main" id="{B83614A3-2FB3-4960-9963-C5812926AB0C}"/>
              </a:ext>
            </a:extLst>
          </p:cNvPr>
          <p:cNvPicPr>
            <a:picLocks noChangeAspect="1"/>
          </p:cNvPicPr>
          <p:nvPr/>
        </p:nvPicPr>
        <p:blipFill rotWithShape="1">
          <a:blip r:embed="rId3"/>
          <a:srcRect r="901"/>
          <a:stretch/>
        </p:blipFill>
        <p:spPr>
          <a:xfrm>
            <a:off x="228600" y="990600"/>
            <a:ext cx="8686800" cy="5509197"/>
          </a:xfrm>
          <a:prstGeom prst="rect">
            <a:avLst/>
          </a:prstGeom>
        </p:spPr>
      </p:pic>
    </p:spTree>
    <p:extLst>
      <p:ext uri="{BB962C8B-B14F-4D97-AF65-F5344CB8AC3E}">
        <p14:creationId xmlns:p14="http://schemas.microsoft.com/office/powerpoint/2010/main" val="2036407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609600"/>
          </a:xfrm>
        </p:spPr>
        <p:txBody>
          <a:bodyPr>
            <a:normAutofit fontScale="90000"/>
          </a:bodyPr>
          <a:lstStyle/>
          <a:p>
            <a:r>
              <a:rPr lang="en-US" sz="2800" b="1" dirty="0">
                <a:solidFill>
                  <a:srgbClr val="4F1F57"/>
                </a:solidFill>
                <a:latin typeface="Arial" panose="020B0604020202020204" pitchFamily="34" charset="0"/>
                <a:cs typeface="Arial" panose="020B0604020202020204" pitchFamily="34" charset="0"/>
              </a:rPr>
              <a:t>A. Project Base Information: Overall Status G-Y-R</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30</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2286000" y="3733800"/>
            <a:ext cx="6758797" cy="2824360"/>
          </a:xfrm>
        </p:spPr>
        <p:txBody>
          <a:bodyPr>
            <a:noAutofit/>
          </a:bodyPr>
          <a:lstStyle/>
          <a:p>
            <a:pPr>
              <a:spcBef>
                <a:spcPts val="0"/>
              </a:spcBef>
              <a:spcAft>
                <a:spcPts val="600"/>
              </a:spcAft>
            </a:pPr>
            <a:r>
              <a:rPr lang="en-US" sz="2000" dirty="0"/>
              <a:t>Drop down values are:</a:t>
            </a:r>
          </a:p>
          <a:p>
            <a:pPr lvl="1">
              <a:spcBef>
                <a:spcPts val="0"/>
              </a:spcBef>
              <a:spcAft>
                <a:spcPts val="600"/>
              </a:spcAft>
            </a:pPr>
            <a:r>
              <a:rPr lang="en-US" dirty="0"/>
              <a:t>Green</a:t>
            </a:r>
          </a:p>
          <a:p>
            <a:pPr lvl="1">
              <a:spcBef>
                <a:spcPts val="0"/>
              </a:spcBef>
              <a:spcAft>
                <a:spcPts val="600"/>
              </a:spcAft>
            </a:pPr>
            <a:r>
              <a:rPr lang="en-US" dirty="0"/>
              <a:t>Yellow</a:t>
            </a:r>
          </a:p>
          <a:p>
            <a:pPr lvl="1">
              <a:spcBef>
                <a:spcPts val="0"/>
              </a:spcBef>
              <a:spcAft>
                <a:spcPts val="600"/>
              </a:spcAft>
            </a:pPr>
            <a:r>
              <a:rPr lang="en-US" dirty="0"/>
              <a:t>Red</a:t>
            </a:r>
          </a:p>
          <a:p>
            <a:pPr>
              <a:spcBef>
                <a:spcPts val="0"/>
              </a:spcBef>
              <a:spcAft>
                <a:spcPts val="600"/>
              </a:spcAft>
            </a:pPr>
            <a:r>
              <a:rPr lang="en-US" dirty="0"/>
              <a:t>Quickly shows the overall status of the project; it may be a temporary status; Yellow and Red are not detrimental; Honest communication regarding issue management is key</a:t>
            </a:r>
          </a:p>
          <a:p>
            <a:pPr>
              <a:spcBef>
                <a:spcPts val="0"/>
              </a:spcBef>
              <a:spcAft>
                <a:spcPts val="600"/>
              </a:spcAft>
            </a:pPr>
            <a:endParaRPr lang="en-US" dirty="0"/>
          </a:p>
        </p:txBody>
      </p:sp>
      <p:pic>
        <p:nvPicPr>
          <p:cNvPr id="4" name="Picture 3">
            <a:extLst>
              <a:ext uri="{FF2B5EF4-FFF2-40B4-BE49-F238E27FC236}">
                <a16:creationId xmlns:a16="http://schemas.microsoft.com/office/drawing/2014/main" id="{665EB380-B1B7-4497-AFF6-37DD95A9F163}"/>
              </a:ext>
            </a:extLst>
          </p:cNvPr>
          <p:cNvPicPr>
            <a:picLocks noChangeAspect="1"/>
          </p:cNvPicPr>
          <p:nvPr/>
        </p:nvPicPr>
        <p:blipFill rotWithShape="1">
          <a:blip r:embed="rId3"/>
          <a:srcRect l="23334" t="29259" r="74166" b="26296"/>
          <a:stretch/>
        </p:blipFill>
        <p:spPr>
          <a:xfrm>
            <a:off x="1295400" y="990600"/>
            <a:ext cx="838200" cy="4191004"/>
          </a:xfrm>
          <a:prstGeom prst="rect">
            <a:avLst/>
          </a:prstGeom>
        </p:spPr>
      </p:pic>
      <p:pic>
        <p:nvPicPr>
          <p:cNvPr id="5" name="Picture 4">
            <a:extLst>
              <a:ext uri="{FF2B5EF4-FFF2-40B4-BE49-F238E27FC236}">
                <a16:creationId xmlns:a16="http://schemas.microsoft.com/office/drawing/2014/main" id="{5F245725-725E-419A-8289-94A40BC20567}"/>
              </a:ext>
            </a:extLst>
          </p:cNvPr>
          <p:cNvPicPr>
            <a:picLocks noChangeAspect="1"/>
          </p:cNvPicPr>
          <p:nvPr/>
        </p:nvPicPr>
        <p:blipFill>
          <a:blip r:embed="rId4"/>
          <a:stretch>
            <a:fillRect/>
          </a:stretch>
        </p:blipFill>
        <p:spPr>
          <a:xfrm>
            <a:off x="209550" y="990600"/>
            <a:ext cx="704850" cy="4105275"/>
          </a:xfrm>
          <a:prstGeom prst="rect">
            <a:avLst/>
          </a:prstGeom>
        </p:spPr>
      </p:pic>
      <p:pic>
        <p:nvPicPr>
          <p:cNvPr id="9" name="Picture 8">
            <a:extLst>
              <a:ext uri="{FF2B5EF4-FFF2-40B4-BE49-F238E27FC236}">
                <a16:creationId xmlns:a16="http://schemas.microsoft.com/office/drawing/2014/main" id="{273B1AA2-736B-424A-AA9F-35229D732620}"/>
              </a:ext>
            </a:extLst>
          </p:cNvPr>
          <p:cNvPicPr>
            <a:picLocks noChangeAspect="1"/>
          </p:cNvPicPr>
          <p:nvPr/>
        </p:nvPicPr>
        <p:blipFill rotWithShape="1">
          <a:blip r:embed="rId5"/>
          <a:srcRect l="23333" t="28778" r="66196" b="50000"/>
          <a:stretch/>
        </p:blipFill>
        <p:spPr>
          <a:xfrm>
            <a:off x="2552698" y="990600"/>
            <a:ext cx="4229101" cy="2410484"/>
          </a:xfrm>
          <a:prstGeom prst="rect">
            <a:avLst/>
          </a:prstGeom>
        </p:spPr>
      </p:pic>
    </p:spTree>
    <p:extLst>
      <p:ext uri="{BB962C8B-B14F-4D97-AF65-F5344CB8AC3E}">
        <p14:creationId xmlns:p14="http://schemas.microsoft.com/office/powerpoint/2010/main" val="3916497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399"/>
            <a:ext cx="9144000" cy="609601"/>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Overall Trend 5-4-3-2-1</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31</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5105400" y="1700213"/>
            <a:ext cx="3867727" cy="4600575"/>
          </a:xfrm>
        </p:spPr>
        <p:txBody>
          <a:bodyPr>
            <a:noAutofit/>
          </a:bodyPr>
          <a:lstStyle/>
          <a:p>
            <a:pPr>
              <a:spcBef>
                <a:spcPts val="0"/>
              </a:spcBef>
              <a:spcAft>
                <a:spcPts val="1200"/>
              </a:spcAft>
            </a:pPr>
            <a:r>
              <a:rPr lang="en-US" sz="2000" dirty="0"/>
              <a:t>Drop down values are: </a:t>
            </a:r>
          </a:p>
          <a:p>
            <a:pPr lvl="1">
              <a:spcBef>
                <a:spcPts val="0"/>
              </a:spcBef>
              <a:spcAft>
                <a:spcPts val="1200"/>
              </a:spcAft>
            </a:pPr>
            <a:r>
              <a:rPr lang="en-US" dirty="0"/>
              <a:t>5 = Improving</a:t>
            </a:r>
          </a:p>
          <a:p>
            <a:pPr lvl="1">
              <a:spcBef>
                <a:spcPts val="0"/>
              </a:spcBef>
              <a:spcAft>
                <a:spcPts val="1200"/>
              </a:spcAft>
            </a:pPr>
            <a:r>
              <a:rPr lang="en-US" dirty="0"/>
              <a:t>4</a:t>
            </a:r>
          </a:p>
          <a:p>
            <a:pPr lvl="1">
              <a:spcBef>
                <a:spcPts val="0"/>
              </a:spcBef>
              <a:spcAft>
                <a:spcPts val="1200"/>
              </a:spcAft>
            </a:pPr>
            <a:r>
              <a:rPr lang="en-US" dirty="0"/>
              <a:t>3 = Static</a:t>
            </a:r>
          </a:p>
          <a:p>
            <a:pPr lvl="1">
              <a:spcBef>
                <a:spcPts val="0"/>
              </a:spcBef>
              <a:spcAft>
                <a:spcPts val="1200"/>
              </a:spcAft>
            </a:pPr>
            <a:r>
              <a:rPr lang="en-US" dirty="0"/>
              <a:t>2</a:t>
            </a:r>
          </a:p>
          <a:p>
            <a:pPr lvl="1">
              <a:spcBef>
                <a:spcPts val="0"/>
              </a:spcBef>
              <a:spcAft>
                <a:spcPts val="1200"/>
              </a:spcAft>
            </a:pPr>
            <a:r>
              <a:rPr lang="en-US" dirty="0"/>
              <a:t>1 = Deteriorating</a:t>
            </a:r>
          </a:p>
          <a:p>
            <a:pPr>
              <a:spcBef>
                <a:spcPts val="0"/>
              </a:spcBef>
              <a:spcAft>
                <a:spcPts val="1200"/>
              </a:spcAft>
            </a:pPr>
            <a:r>
              <a:rPr lang="en-US" dirty="0"/>
              <a:t>Arrow will display differently with each selection</a:t>
            </a:r>
          </a:p>
          <a:p>
            <a:pPr>
              <a:spcBef>
                <a:spcPts val="0"/>
              </a:spcBef>
              <a:spcAft>
                <a:spcPts val="1200"/>
              </a:spcAft>
            </a:pPr>
            <a:r>
              <a:rPr lang="en-US" dirty="0"/>
              <a:t>Quickly and graphically shows the overall trend of the project</a:t>
            </a:r>
          </a:p>
        </p:txBody>
      </p:sp>
      <p:pic>
        <p:nvPicPr>
          <p:cNvPr id="8" name="Picture 7">
            <a:extLst>
              <a:ext uri="{FF2B5EF4-FFF2-40B4-BE49-F238E27FC236}">
                <a16:creationId xmlns:a16="http://schemas.microsoft.com/office/drawing/2014/main" id="{FEFEA132-93C3-424F-8410-0FBFD7BE8B09}"/>
              </a:ext>
            </a:extLst>
          </p:cNvPr>
          <p:cNvPicPr>
            <a:picLocks noChangeAspect="1"/>
          </p:cNvPicPr>
          <p:nvPr/>
        </p:nvPicPr>
        <p:blipFill rotWithShape="1">
          <a:blip r:embed="rId3"/>
          <a:srcRect l="25264" t="29259" r="66667" b="52963"/>
          <a:stretch/>
        </p:blipFill>
        <p:spPr>
          <a:xfrm>
            <a:off x="1832261" y="1700213"/>
            <a:ext cx="2951022" cy="1828800"/>
          </a:xfrm>
          <a:prstGeom prst="rect">
            <a:avLst/>
          </a:prstGeom>
        </p:spPr>
      </p:pic>
      <p:pic>
        <p:nvPicPr>
          <p:cNvPr id="10" name="Picture 9">
            <a:extLst>
              <a:ext uri="{FF2B5EF4-FFF2-40B4-BE49-F238E27FC236}">
                <a16:creationId xmlns:a16="http://schemas.microsoft.com/office/drawing/2014/main" id="{19A8791A-448D-465B-A9B2-FB5F42E6F349}"/>
              </a:ext>
            </a:extLst>
          </p:cNvPr>
          <p:cNvPicPr>
            <a:picLocks noChangeAspect="1"/>
          </p:cNvPicPr>
          <p:nvPr/>
        </p:nvPicPr>
        <p:blipFill>
          <a:blip r:embed="rId4"/>
          <a:stretch>
            <a:fillRect/>
          </a:stretch>
        </p:blipFill>
        <p:spPr>
          <a:xfrm>
            <a:off x="96981" y="1676400"/>
            <a:ext cx="762000" cy="4143375"/>
          </a:xfrm>
          <a:prstGeom prst="rect">
            <a:avLst/>
          </a:prstGeom>
        </p:spPr>
      </p:pic>
      <p:pic>
        <p:nvPicPr>
          <p:cNvPr id="11" name="Picture 10">
            <a:extLst>
              <a:ext uri="{FF2B5EF4-FFF2-40B4-BE49-F238E27FC236}">
                <a16:creationId xmlns:a16="http://schemas.microsoft.com/office/drawing/2014/main" id="{7BDD69B2-DE21-4217-9C8C-AC7296BC74AE}"/>
              </a:ext>
            </a:extLst>
          </p:cNvPr>
          <p:cNvPicPr>
            <a:picLocks noChangeAspect="1"/>
          </p:cNvPicPr>
          <p:nvPr/>
        </p:nvPicPr>
        <p:blipFill>
          <a:blip r:embed="rId5"/>
          <a:stretch>
            <a:fillRect/>
          </a:stretch>
        </p:blipFill>
        <p:spPr>
          <a:xfrm>
            <a:off x="988289" y="1700213"/>
            <a:ext cx="723900" cy="4095750"/>
          </a:xfrm>
          <a:prstGeom prst="rect">
            <a:avLst/>
          </a:prstGeom>
        </p:spPr>
      </p:pic>
      <p:sp>
        <p:nvSpPr>
          <p:cNvPr id="12" name="TextBox 11">
            <a:extLst>
              <a:ext uri="{FF2B5EF4-FFF2-40B4-BE49-F238E27FC236}">
                <a16:creationId xmlns:a16="http://schemas.microsoft.com/office/drawing/2014/main" id="{682AF7C6-753D-422A-8BA1-63005E7D6CA5}"/>
              </a:ext>
            </a:extLst>
          </p:cNvPr>
          <p:cNvSpPr txBox="1"/>
          <p:nvPr/>
        </p:nvSpPr>
        <p:spPr>
          <a:xfrm>
            <a:off x="228600" y="5845175"/>
            <a:ext cx="457200" cy="381000"/>
          </a:xfrm>
          <a:prstGeom prst="rect">
            <a:avLst/>
          </a:prstGeom>
          <a:noFill/>
        </p:spPr>
        <p:txBody>
          <a:bodyPr wrap="square" rtlCol="0">
            <a:spAutoFit/>
          </a:bodyPr>
          <a:lstStyle/>
          <a:p>
            <a:r>
              <a:rPr lang="en-US" b="1" dirty="0">
                <a:solidFill>
                  <a:srgbClr val="009900"/>
                </a:solidFill>
              </a:rPr>
              <a:t>5</a:t>
            </a:r>
          </a:p>
        </p:txBody>
      </p:sp>
      <p:sp>
        <p:nvSpPr>
          <p:cNvPr id="14" name="TextBox 13">
            <a:extLst>
              <a:ext uri="{FF2B5EF4-FFF2-40B4-BE49-F238E27FC236}">
                <a16:creationId xmlns:a16="http://schemas.microsoft.com/office/drawing/2014/main" id="{661E7D25-B34C-4550-AC6F-E8FE85B5959D}"/>
              </a:ext>
            </a:extLst>
          </p:cNvPr>
          <p:cNvSpPr txBox="1"/>
          <p:nvPr/>
        </p:nvSpPr>
        <p:spPr>
          <a:xfrm>
            <a:off x="1245753" y="5839835"/>
            <a:ext cx="457200" cy="381000"/>
          </a:xfrm>
          <a:prstGeom prst="rect">
            <a:avLst/>
          </a:prstGeom>
          <a:noFill/>
        </p:spPr>
        <p:txBody>
          <a:bodyPr wrap="square" rtlCol="0">
            <a:spAutoFit/>
          </a:bodyPr>
          <a:lstStyle/>
          <a:p>
            <a:r>
              <a:rPr lang="en-US" b="1" dirty="0">
                <a:solidFill>
                  <a:srgbClr val="FF0000"/>
                </a:solidFill>
              </a:rPr>
              <a:t>1</a:t>
            </a:r>
          </a:p>
        </p:txBody>
      </p:sp>
    </p:spTree>
    <p:extLst>
      <p:ext uri="{BB962C8B-B14F-4D97-AF65-F5344CB8AC3E}">
        <p14:creationId xmlns:p14="http://schemas.microsoft.com/office/powerpoint/2010/main" val="1502149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Overall Status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32</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533400" y="5015216"/>
            <a:ext cx="8077200" cy="1085556"/>
          </a:xfrm>
        </p:spPr>
        <p:txBody>
          <a:bodyPr>
            <a:noAutofit/>
          </a:bodyPr>
          <a:lstStyle/>
          <a:p>
            <a:pPr>
              <a:spcBef>
                <a:spcPts val="0"/>
              </a:spcBef>
              <a:spcAft>
                <a:spcPts val="1200"/>
              </a:spcAft>
            </a:pPr>
            <a:r>
              <a:rPr lang="en-US" dirty="0"/>
              <a:t>Describe the status of project issues regarding scope, schedule, budget, IV&amp;V or any other topic impacting the project</a:t>
            </a:r>
          </a:p>
          <a:p>
            <a:pPr>
              <a:spcBef>
                <a:spcPts val="0"/>
              </a:spcBef>
              <a:spcAft>
                <a:spcPts val="1200"/>
              </a:spcAft>
            </a:pPr>
            <a:r>
              <a:rPr lang="en-US" dirty="0"/>
              <a:t>When entering information in a text field in this report, do not use bullets or excessive spacing</a:t>
            </a:r>
          </a:p>
          <a:p>
            <a:pPr>
              <a:spcBef>
                <a:spcPts val="0"/>
              </a:spcBef>
              <a:spcAft>
                <a:spcPts val="1200"/>
              </a:spcAft>
            </a:pPr>
            <a:endParaRPr lang="en-US" dirty="0"/>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33CD39FD-41E2-4E93-8CA4-DA5FD3770101}"/>
              </a:ext>
            </a:extLst>
          </p:cNvPr>
          <p:cNvPicPr>
            <a:picLocks noChangeAspect="1"/>
          </p:cNvPicPr>
          <p:nvPr/>
        </p:nvPicPr>
        <p:blipFill>
          <a:blip r:embed="rId3"/>
          <a:stretch>
            <a:fillRect/>
          </a:stretch>
        </p:blipFill>
        <p:spPr>
          <a:xfrm>
            <a:off x="921760" y="935503"/>
            <a:ext cx="1890281" cy="3295356"/>
          </a:xfrm>
          <a:prstGeom prst="rect">
            <a:avLst/>
          </a:prstGeom>
        </p:spPr>
      </p:pic>
      <p:pic>
        <p:nvPicPr>
          <p:cNvPr id="8" name="Picture 7">
            <a:extLst>
              <a:ext uri="{FF2B5EF4-FFF2-40B4-BE49-F238E27FC236}">
                <a16:creationId xmlns:a16="http://schemas.microsoft.com/office/drawing/2014/main" id="{B572AA2C-74F8-4B58-A0C3-464A4CE12958}"/>
              </a:ext>
            </a:extLst>
          </p:cNvPr>
          <p:cNvPicPr>
            <a:picLocks noChangeAspect="1"/>
          </p:cNvPicPr>
          <p:nvPr/>
        </p:nvPicPr>
        <p:blipFill rotWithShape="1">
          <a:blip r:embed="rId4"/>
          <a:srcRect l="80833" t="37333" r="7724" b="32222"/>
          <a:stretch/>
        </p:blipFill>
        <p:spPr>
          <a:xfrm>
            <a:off x="3810000" y="923780"/>
            <a:ext cx="4114800" cy="3295356"/>
          </a:xfrm>
          <a:prstGeom prst="rect">
            <a:avLst/>
          </a:prstGeom>
        </p:spPr>
      </p:pic>
      <p:sp>
        <p:nvSpPr>
          <p:cNvPr id="10" name="Rectangle 9">
            <a:extLst>
              <a:ext uri="{FF2B5EF4-FFF2-40B4-BE49-F238E27FC236}">
                <a16:creationId xmlns:a16="http://schemas.microsoft.com/office/drawing/2014/main" id="{AAE10AEC-C9D9-42ED-8264-C3B2E4A36DD4}"/>
              </a:ext>
            </a:extLst>
          </p:cNvPr>
          <p:cNvSpPr/>
          <p:nvPr/>
        </p:nvSpPr>
        <p:spPr>
          <a:xfrm>
            <a:off x="7696200" y="2895600"/>
            <a:ext cx="1066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979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Overall Status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33</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400928" y="990600"/>
            <a:ext cx="8077200" cy="2877246"/>
          </a:xfrm>
        </p:spPr>
        <p:txBody>
          <a:bodyPr>
            <a:noAutofit/>
          </a:bodyPr>
          <a:lstStyle/>
          <a:p>
            <a:pPr marL="0" indent="0">
              <a:spcBef>
                <a:spcPts val="0"/>
              </a:spcBef>
              <a:spcAft>
                <a:spcPts val="1200"/>
              </a:spcAft>
              <a:buNone/>
            </a:pPr>
            <a:r>
              <a:rPr lang="en-US" b="1" dirty="0"/>
              <a:t>Example 1:</a:t>
            </a:r>
          </a:p>
          <a:p>
            <a:pPr marL="0" indent="0">
              <a:spcBef>
                <a:spcPts val="0"/>
              </a:spcBef>
              <a:spcAft>
                <a:spcPts val="1200"/>
              </a:spcAft>
              <a:buNone/>
            </a:pPr>
            <a:r>
              <a:rPr lang="en-US" dirty="0"/>
              <a:t>Project is currently in planning phase. PCC approved $500,000.00 for project planning, management and administrative support. Risks have been identified and mitigation plan is in place. Site surveys that began May 4th are complete and total number completed to date are 83. We are waiting for design documents from the vendor.  Advisory Committee members were selected. Will certify for implementation phase and request additional funding in October.</a:t>
            </a:r>
          </a:p>
          <a:p>
            <a:pPr marL="0" indent="0">
              <a:spcBef>
                <a:spcPts val="0"/>
              </a:spcBef>
              <a:spcAft>
                <a:spcPts val="1200"/>
              </a:spcAft>
              <a:buNone/>
            </a:pPr>
            <a:endParaRPr lang="en-US" sz="2000" dirty="0"/>
          </a:p>
        </p:txBody>
      </p:sp>
      <p:sp>
        <p:nvSpPr>
          <p:cNvPr id="6" name="TextBox 5">
            <a:extLst>
              <a:ext uri="{FF2B5EF4-FFF2-40B4-BE49-F238E27FC236}">
                <a16:creationId xmlns:a16="http://schemas.microsoft.com/office/drawing/2014/main" id="{5D1BF478-2834-4A8C-AA29-EAB701E99D95}"/>
              </a:ext>
            </a:extLst>
          </p:cNvPr>
          <p:cNvSpPr txBox="1"/>
          <p:nvPr/>
        </p:nvSpPr>
        <p:spPr>
          <a:xfrm>
            <a:off x="400929" y="4038600"/>
            <a:ext cx="7981072" cy="2154436"/>
          </a:xfrm>
          <a:prstGeom prst="rect">
            <a:avLst/>
          </a:prstGeom>
          <a:noFill/>
        </p:spPr>
        <p:txBody>
          <a:bodyPr wrap="square">
            <a:spAutoFit/>
          </a:bodyPr>
          <a:lstStyle/>
          <a:p>
            <a:pPr>
              <a:spcAft>
                <a:spcPts val="1200"/>
              </a:spcAft>
            </a:pPr>
            <a:r>
              <a:rPr lang="en-US" sz="2400" b="1" dirty="0"/>
              <a:t>Example 2:</a:t>
            </a:r>
          </a:p>
          <a:p>
            <a:pPr>
              <a:spcAft>
                <a:spcPts val="1200"/>
              </a:spcAft>
            </a:pPr>
            <a:r>
              <a:rPr lang="en-US" sz="2000" dirty="0">
                <a:latin typeface="Arial" panose="020B0604020202020204" pitchFamily="34" charset="0"/>
                <a:cs typeface="Arial" panose="020B0604020202020204" pitchFamily="34" charset="0"/>
              </a:rPr>
              <a:t>Majority of planning phase activities are completed including functional requirements report, design documents and IV&amp;V contract.  We are now selecting a software vendor and preparing for Implementation Phase request and Technical Architecture Review Committee (TARC). </a:t>
            </a:r>
          </a:p>
        </p:txBody>
      </p:sp>
    </p:spTree>
    <p:extLst>
      <p:ext uri="{BB962C8B-B14F-4D97-AF65-F5344CB8AC3E}">
        <p14:creationId xmlns:p14="http://schemas.microsoft.com/office/powerpoint/2010/main" val="1054267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Issue Status G-Y-R</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34</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733800" y="5029200"/>
            <a:ext cx="5086927" cy="1219200"/>
          </a:xfrm>
        </p:spPr>
        <p:txBody>
          <a:bodyPr>
            <a:noAutofit/>
          </a:bodyPr>
          <a:lstStyle/>
          <a:p>
            <a:pPr>
              <a:spcBef>
                <a:spcPts val="0"/>
              </a:spcBef>
              <a:spcAft>
                <a:spcPts val="1200"/>
              </a:spcAft>
            </a:pPr>
            <a:r>
              <a:rPr lang="en-US" dirty="0"/>
              <a:t>Select Green, Yellow or Red to describe the status of project issues regarding scope, schedule, budget or IV&amp;V</a:t>
            </a:r>
          </a:p>
          <a:p>
            <a:pPr>
              <a:spcBef>
                <a:spcPts val="0"/>
              </a:spcBef>
              <a:spcAft>
                <a:spcPts val="1200"/>
              </a:spcAft>
            </a:pPr>
            <a:endParaRPr lang="en-US" sz="2000" dirty="0"/>
          </a:p>
        </p:txBody>
      </p:sp>
      <p:pic>
        <p:nvPicPr>
          <p:cNvPr id="9" name="Picture 8">
            <a:extLst>
              <a:ext uri="{FF2B5EF4-FFF2-40B4-BE49-F238E27FC236}">
                <a16:creationId xmlns:a16="http://schemas.microsoft.com/office/drawing/2014/main" id="{C80543FE-36AB-480F-BE09-3C5FD17A76A9}"/>
              </a:ext>
            </a:extLst>
          </p:cNvPr>
          <p:cNvPicPr>
            <a:picLocks noChangeAspect="1"/>
          </p:cNvPicPr>
          <p:nvPr/>
        </p:nvPicPr>
        <p:blipFill>
          <a:blip r:embed="rId3"/>
          <a:stretch>
            <a:fillRect/>
          </a:stretch>
        </p:blipFill>
        <p:spPr>
          <a:xfrm>
            <a:off x="1123950" y="1507836"/>
            <a:ext cx="704850" cy="4124325"/>
          </a:xfrm>
          <a:prstGeom prst="rect">
            <a:avLst/>
          </a:prstGeom>
        </p:spPr>
      </p:pic>
      <p:pic>
        <p:nvPicPr>
          <p:cNvPr id="16" name="Picture 15">
            <a:extLst>
              <a:ext uri="{FF2B5EF4-FFF2-40B4-BE49-F238E27FC236}">
                <a16:creationId xmlns:a16="http://schemas.microsoft.com/office/drawing/2014/main" id="{96EA42B2-73C2-4A72-A3B5-F5C76014672E}"/>
              </a:ext>
            </a:extLst>
          </p:cNvPr>
          <p:cNvPicPr>
            <a:picLocks noChangeAspect="1"/>
          </p:cNvPicPr>
          <p:nvPr/>
        </p:nvPicPr>
        <p:blipFill rotWithShape="1">
          <a:blip r:embed="rId4"/>
          <a:srcRect l="24167" t="30262" r="73333" b="26296"/>
          <a:stretch/>
        </p:blipFill>
        <p:spPr>
          <a:xfrm>
            <a:off x="2289331" y="1503218"/>
            <a:ext cx="911069" cy="4419600"/>
          </a:xfrm>
          <a:prstGeom prst="rect">
            <a:avLst/>
          </a:prstGeom>
        </p:spPr>
      </p:pic>
      <p:pic>
        <p:nvPicPr>
          <p:cNvPr id="5" name="Picture 4">
            <a:extLst>
              <a:ext uri="{FF2B5EF4-FFF2-40B4-BE49-F238E27FC236}">
                <a16:creationId xmlns:a16="http://schemas.microsoft.com/office/drawing/2014/main" id="{FB5D1208-670E-4072-9F72-2A9FE71B0DF5}"/>
              </a:ext>
            </a:extLst>
          </p:cNvPr>
          <p:cNvPicPr>
            <a:picLocks noChangeAspect="1"/>
          </p:cNvPicPr>
          <p:nvPr/>
        </p:nvPicPr>
        <p:blipFill rotWithShape="1">
          <a:blip r:embed="rId5"/>
          <a:srcRect l="78333" t="39993" r="9173" b="33591"/>
          <a:stretch/>
        </p:blipFill>
        <p:spPr>
          <a:xfrm>
            <a:off x="3591178" y="1503218"/>
            <a:ext cx="4333622" cy="3449782"/>
          </a:xfrm>
          <a:prstGeom prst="rect">
            <a:avLst/>
          </a:prstGeom>
        </p:spPr>
      </p:pic>
    </p:spTree>
    <p:extLst>
      <p:ext uri="{BB962C8B-B14F-4D97-AF65-F5344CB8AC3E}">
        <p14:creationId xmlns:p14="http://schemas.microsoft.com/office/powerpoint/2010/main" val="1406841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Issues/Risks Detail</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35</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88234" y="4239132"/>
            <a:ext cx="8820727" cy="1747640"/>
          </a:xfrm>
        </p:spPr>
        <p:txBody>
          <a:bodyPr>
            <a:noAutofit/>
          </a:bodyPr>
          <a:lstStyle/>
          <a:p>
            <a:pPr>
              <a:spcBef>
                <a:spcPts val="0"/>
              </a:spcBef>
              <a:spcAft>
                <a:spcPts val="600"/>
              </a:spcAft>
            </a:pPr>
            <a:r>
              <a:rPr lang="en-US" sz="2000" dirty="0"/>
              <a:t>Describe any issues or risks affecting the project’s scope, schedule or budget</a:t>
            </a:r>
          </a:p>
          <a:p>
            <a:pPr>
              <a:spcBef>
                <a:spcPts val="0"/>
              </a:spcBef>
              <a:spcAft>
                <a:spcPts val="600"/>
              </a:spcAft>
            </a:pPr>
            <a:r>
              <a:rPr lang="en-US" sz="2000" dirty="0"/>
              <a:t>Make sure to update the narrative with actions taken to address the issues and </a:t>
            </a:r>
            <a:r>
              <a:rPr lang="en-US" dirty="0"/>
              <a:t>the following month or once resolved, remove them unless they are still impacting the project</a:t>
            </a:r>
            <a:endParaRPr lang="en-US" sz="2000" dirty="0"/>
          </a:p>
          <a:p>
            <a:pPr>
              <a:spcBef>
                <a:spcPts val="0"/>
              </a:spcBef>
              <a:spcAft>
                <a:spcPts val="600"/>
              </a:spcAft>
            </a:pPr>
            <a:r>
              <a:rPr lang="en-US" dirty="0"/>
              <a:t>When entering information in a text field, do not use bullets or excessive spacing</a:t>
            </a:r>
          </a:p>
          <a:p>
            <a:pPr>
              <a:spcBef>
                <a:spcPts val="0"/>
              </a:spcBef>
              <a:spcAft>
                <a:spcPts val="1200"/>
              </a:spcAft>
            </a:pPr>
            <a:endParaRPr lang="en-US" sz="2000" dirty="0"/>
          </a:p>
        </p:txBody>
      </p:sp>
      <p:pic>
        <p:nvPicPr>
          <p:cNvPr id="6" name="Picture 5">
            <a:extLst>
              <a:ext uri="{FF2B5EF4-FFF2-40B4-BE49-F238E27FC236}">
                <a16:creationId xmlns:a16="http://schemas.microsoft.com/office/drawing/2014/main" id="{7E8F7B5E-8CDB-4327-AE2D-A9B6453F96AF}"/>
              </a:ext>
            </a:extLst>
          </p:cNvPr>
          <p:cNvPicPr>
            <a:picLocks noChangeAspect="1"/>
          </p:cNvPicPr>
          <p:nvPr/>
        </p:nvPicPr>
        <p:blipFill>
          <a:blip r:embed="rId3"/>
          <a:stretch>
            <a:fillRect/>
          </a:stretch>
        </p:blipFill>
        <p:spPr>
          <a:xfrm>
            <a:off x="533400" y="762000"/>
            <a:ext cx="2133600" cy="3505200"/>
          </a:xfrm>
          <a:prstGeom prst="rect">
            <a:avLst/>
          </a:prstGeom>
        </p:spPr>
      </p:pic>
      <p:pic>
        <p:nvPicPr>
          <p:cNvPr id="8" name="Picture 7">
            <a:extLst>
              <a:ext uri="{FF2B5EF4-FFF2-40B4-BE49-F238E27FC236}">
                <a16:creationId xmlns:a16="http://schemas.microsoft.com/office/drawing/2014/main" id="{E1B9A786-D658-46BE-B9B7-E77D2F5EE174}"/>
              </a:ext>
            </a:extLst>
          </p:cNvPr>
          <p:cNvPicPr>
            <a:picLocks noChangeAspect="1"/>
          </p:cNvPicPr>
          <p:nvPr/>
        </p:nvPicPr>
        <p:blipFill rotWithShape="1">
          <a:blip r:embed="rId4"/>
          <a:srcRect l="26666" t="29260" r="61667" b="63988"/>
          <a:stretch/>
        </p:blipFill>
        <p:spPr>
          <a:xfrm>
            <a:off x="2971800" y="762000"/>
            <a:ext cx="5334000" cy="1143000"/>
          </a:xfrm>
          <a:prstGeom prst="rect">
            <a:avLst/>
          </a:prstGeom>
        </p:spPr>
      </p:pic>
    </p:spTree>
    <p:extLst>
      <p:ext uri="{BB962C8B-B14F-4D97-AF65-F5344CB8AC3E}">
        <p14:creationId xmlns:p14="http://schemas.microsoft.com/office/powerpoint/2010/main" val="2085703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A. Project Base Information: Issues/Risks Detail</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36</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04800" y="1387324"/>
            <a:ext cx="8534400" cy="1747640"/>
          </a:xfrm>
        </p:spPr>
        <p:txBody>
          <a:bodyPr>
            <a:noAutofit/>
          </a:bodyPr>
          <a:lstStyle/>
          <a:p>
            <a:pPr marL="0" indent="0">
              <a:spcBef>
                <a:spcPts val="0"/>
              </a:spcBef>
              <a:spcAft>
                <a:spcPts val="600"/>
              </a:spcAft>
              <a:buNone/>
            </a:pPr>
            <a:r>
              <a:rPr lang="en-US" sz="2000" b="1" dirty="0"/>
              <a:t>Example 1:</a:t>
            </a:r>
          </a:p>
          <a:p>
            <a:pPr marL="0" indent="0">
              <a:spcBef>
                <a:spcPts val="0"/>
              </a:spcBef>
              <a:spcAft>
                <a:spcPts val="600"/>
              </a:spcAft>
              <a:buNone/>
            </a:pPr>
            <a:r>
              <a:rPr lang="en-US" sz="2000" dirty="0"/>
              <a:t>1) There are schedule delays due to pandemic with Steering Committee and vendor inability to meet as necessary. 2) A separate project related to Chart of Accounts was not completed in a timely manner and caused a delay to this project’s testing and implementation.</a:t>
            </a:r>
          </a:p>
        </p:txBody>
      </p:sp>
      <p:sp>
        <p:nvSpPr>
          <p:cNvPr id="6" name="TextBox 5">
            <a:extLst>
              <a:ext uri="{FF2B5EF4-FFF2-40B4-BE49-F238E27FC236}">
                <a16:creationId xmlns:a16="http://schemas.microsoft.com/office/drawing/2014/main" id="{83DA86C7-EC9E-4BB9-8125-21272EEE3F32}"/>
              </a:ext>
            </a:extLst>
          </p:cNvPr>
          <p:cNvSpPr txBox="1"/>
          <p:nvPr/>
        </p:nvSpPr>
        <p:spPr>
          <a:xfrm>
            <a:off x="1447800" y="4234630"/>
            <a:ext cx="4586068" cy="369332"/>
          </a:xfrm>
          <a:prstGeom prst="rect">
            <a:avLst/>
          </a:prstGeom>
          <a:noFill/>
        </p:spPr>
        <p:txBody>
          <a:bodyPr wrap="square">
            <a:spAutoFit/>
          </a:bodyPr>
          <a:lstStyle/>
          <a:p>
            <a:endParaRPr lang="en-US" dirty="0"/>
          </a:p>
        </p:txBody>
      </p:sp>
      <p:sp>
        <p:nvSpPr>
          <p:cNvPr id="8" name="Content Placeholder 2">
            <a:extLst>
              <a:ext uri="{FF2B5EF4-FFF2-40B4-BE49-F238E27FC236}">
                <a16:creationId xmlns:a16="http://schemas.microsoft.com/office/drawing/2014/main" id="{D848D6A5-C09B-4E1F-96ED-EFFC6920AA51}"/>
              </a:ext>
            </a:extLst>
          </p:cNvPr>
          <p:cNvSpPr txBox="1">
            <a:spLocks/>
          </p:cNvSpPr>
          <p:nvPr/>
        </p:nvSpPr>
        <p:spPr>
          <a:xfrm>
            <a:off x="331398" y="3846392"/>
            <a:ext cx="8534400" cy="2173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b="1" dirty="0"/>
              <a:t>Example 2:</a:t>
            </a:r>
          </a:p>
          <a:p>
            <a:pPr marL="0" indent="0">
              <a:buNone/>
            </a:pPr>
            <a:r>
              <a:rPr lang="en-US" dirty="0"/>
              <a:t>The quarterly risk review and reassessment was completed by the team in December. The inventory is current and mitigation plans have been updated for all risk items scored 6 or higher in the risk management plan. Next quarterly risk review and reassessment is scheduled in February 2021.  </a:t>
            </a:r>
          </a:p>
        </p:txBody>
      </p:sp>
    </p:spTree>
    <p:extLst>
      <p:ext uri="{BB962C8B-B14F-4D97-AF65-F5344CB8AC3E}">
        <p14:creationId xmlns:p14="http://schemas.microsoft.com/office/powerpoint/2010/main" val="3649064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Questions Related To:</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37</a:t>
            </a:fld>
            <a:endParaRPr lang="en-US"/>
          </a:p>
        </p:txBody>
      </p:sp>
      <p:sp>
        <p:nvSpPr>
          <p:cNvPr id="7" name="TextBox 6">
            <a:extLst>
              <a:ext uri="{FF2B5EF4-FFF2-40B4-BE49-F238E27FC236}">
                <a16:creationId xmlns:a16="http://schemas.microsoft.com/office/drawing/2014/main" id="{00261C4D-F8CB-4501-A7FE-66B6942BFC50}"/>
              </a:ext>
            </a:extLst>
          </p:cNvPr>
          <p:cNvSpPr txBox="1"/>
          <p:nvPr/>
        </p:nvSpPr>
        <p:spPr>
          <a:xfrm>
            <a:off x="2339196" y="953130"/>
            <a:ext cx="6705600" cy="427746"/>
          </a:xfrm>
          <a:prstGeom prst="rect">
            <a:avLst/>
          </a:prstGeom>
          <a:noFill/>
        </p:spPr>
        <p:txBody>
          <a:bodyPr wrap="square">
            <a:spAutoFit/>
          </a:bodyPr>
          <a:lstStyle/>
          <a:p>
            <a:pPr marL="914400" lvl="1" indent="-396875">
              <a:lnSpc>
                <a:spcPct val="120000"/>
              </a:lnSpc>
              <a:spcBef>
                <a:spcPts val="0"/>
              </a:spcBef>
              <a:spcAft>
                <a:spcPts val="1800"/>
              </a:spcAft>
              <a:buFont typeface="+mj-lt"/>
              <a:buAutoNum type="alphaLcParenR"/>
            </a:pPr>
            <a:r>
              <a:rPr lang="en-US" sz="2000" dirty="0">
                <a:latin typeface="Arial" panose="020B0604020202020204" pitchFamily="34" charset="0"/>
                <a:cs typeface="Arial" panose="020B0604020202020204" pitchFamily="34" charset="0"/>
              </a:rPr>
              <a:t>Project Base Information </a:t>
            </a:r>
          </a:p>
        </p:txBody>
      </p:sp>
      <p:pic>
        <p:nvPicPr>
          <p:cNvPr id="5" name="Picture 4">
            <a:extLst>
              <a:ext uri="{FF2B5EF4-FFF2-40B4-BE49-F238E27FC236}">
                <a16:creationId xmlns:a16="http://schemas.microsoft.com/office/drawing/2014/main" id="{D1B4035D-A23D-4BD7-87F7-1F7CEDE651D6}"/>
              </a:ext>
            </a:extLst>
          </p:cNvPr>
          <p:cNvPicPr>
            <a:picLocks noChangeAspect="1"/>
          </p:cNvPicPr>
          <p:nvPr/>
        </p:nvPicPr>
        <p:blipFill rotWithShape="1">
          <a:blip r:embed="rId2"/>
          <a:srcRect t="443" r="1085"/>
          <a:stretch/>
        </p:blipFill>
        <p:spPr>
          <a:xfrm>
            <a:off x="0" y="2044471"/>
            <a:ext cx="9144000" cy="2908529"/>
          </a:xfrm>
          <a:prstGeom prst="rect">
            <a:avLst/>
          </a:prstGeom>
        </p:spPr>
      </p:pic>
      <p:pic>
        <p:nvPicPr>
          <p:cNvPr id="6" name="Content Placeholder 9" descr="Help with solid fill">
            <a:extLst>
              <a:ext uri="{FF2B5EF4-FFF2-40B4-BE49-F238E27FC236}">
                <a16:creationId xmlns:a16="http://schemas.microsoft.com/office/drawing/2014/main" id="{C77A076D-3234-4ABC-8195-391F72A6F87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8467"/>
            <a:ext cx="1447796" cy="1538037"/>
          </a:xfrm>
        </p:spPr>
      </p:pic>
    </p:spTree>
    <p:extLst>
      <p:ext uri="{BB962C8B-B14F-4D97-AF65-F5344CB8AC3E}">
        <p14:creationId xmlns:p14="http://schemas.microsoft.com/office/powerpoint/2010/main" val="1626302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B. Monthly Report – Project Schedule Status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38</a:t>
            </a:fld>
            <a:endParaRPr lang="en-US"/>
          </a:p>
        </p:txBody>
      </p:sp>
      <p:pic>
        <p:nvPicPr>
          <p:cNvPr id="4" name="Picture 3">
            <a:extLst>
              <a:ext uri="{FF2B5EF4-FFF2-40B4-BE49-F238E27FC236}">
                <a16:creationId xmlns:a16="http://schemas.microsoft.com/office/drawing/2014/main" id="{668156D8-5874-428B-B2F9-CA1A36D52440}"/>
              </a:ext>
            </a:extLst>
          </p:cNvPr>
          <p:cNvPicPr>
            <a:picLocks noChangeAspect="1"/>
          </p:cNvPicPr>
          <p:nvPr/>
        </p:nvPicPr>
        <p:blipFill>
          <a:blip r:embed="rId3"/>
          <a:stretch>
            <a:fillRect/>
          </a:stretch>
        </p:blipFill>
        <p:spPr>
          <a:xfrm>
            <a:off x="1371600" y="1371600"/>
            <a:ext cx="6248400" cy="4343400"/>
          </a:xfrm>
          <a:prstGeom prst="rect">
            <a:avLst/>
          </a:prstGeom>
        </p:spPr>
      </p:pic>
    </p:spTree>
    <p:extLst>
      <p:ext uri="{BB962C8B-B14F-4D97-AF65-F5344CB8AC3E}">
        <p14:creationId xmlns:p14="http://schemas.microsoft.com/office/powerpoint/2010/main" val="3579928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B. Project Schedule Status: Schedule Status, G-Y-R </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39</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219200" y="5928261"/>
            <a:ext cx="7486073" cy="472539"/>
          </a:xfrm>
        </p:spPr>
        <p:txBody>
          <a:bodyPr>
            <a:noAutofit/>
          </a:bodyPr>
          <a:lstStyle/>
          <a:p>
            <a:pPr>
              <a:spcBef>
                <a:spcPts val="0"/>
              </a:spcBef>
              <a:spcAft>
                <a:spcPts val="1200"/>
              </a:spcAft>
            </a:pPr>
            <a:r>
              <a:rPr lang="en-US" dirty="0"/>
              <a:t>Select Green, Yellow or Red to describe the schedule status</a:t>
            </a:r>
          </a:p>
          <a:p>
            <a:pPr>
              <a:spcBef>
                <a:spcPts val="0"/>
              </a:spcBef>
              <a:spcAft>
                <a:spcPts val="1200"/>
              </a:spcAft>
            </a:pPr>
            <a:endParaRPr lang="en-US" sz="2000" dirty="0"/>
          </a:p>
        </p:txBody>
      </p:sp>
      <p:pic>
        <p:nvPicPr>
          <p:cNvPr id="4" name="Picture 3">
            <a:extLst>
              <a:ext uri="{FF2B5EF4-FFF2-40B4-BE49-F238E27FC236}">
                <a16:creationId xmlns:a16="http://schemas.microsoft.com/office/drawing/2014/main" id="{668156D8-5874-428B-B2F9-CA1A36D52440}"/>
              </a:ext>
            </a:extLst>
          </p:cNvPr>
          <p:cNvPicPr>
            <a:picLocks noChangeAspect="1"/>
          </p:cNvPicPr>
          <p:nvPr/>
        </p:nvPicPr>
        <p:blipFill rotWithShape="1">
          <a:blip r:embed="rId3"/>
          <a:srcRect r="86755"/>
          <a:stretch/>
        </p:blipFill>
        <p:spPr>
          <a:xfrm>
            <a:off x="286327" y="914400"/>
            <a:ext cx="762000" cy="4800600"/>
          </a:xfrm>
          <a:prstGeom prst="rect">
            <a:avLst/>
          </a:prstGeom>
        </p:spPr>
      </p:pic>
      <p:pic>
        <p:nvPicPr>
          <p:cNvPr id="5" name="Picture 4">
            <a:extLst>
              <a:ext uri="{FF2B5EF4-FFF2-40B4-BE49-F238E27FC236}">
                <a16:creationId xmlns:a16="http://schemas.microsoft.com/office/drawing/2014/main" id="{94CAD2AD-6354-4CA5-8EED-2EAFAE71AE41}"/>
              </a:ext>
            </a:extLst>
          </p:cNvPr>
          <p:cNvPicPr>
            <a:picLocks noChangeAspect="1"/>
          </p:cNvPicPr>
          <p:nvPr/>
        </p:nvPicPr>
        <p:blipFill rotWithShape="1">
          <a:blip r:embed="rId4"/>
          <a:srcRect l="26859" t="32222" r="70833" b="27900"/>
          <a:stretch/>
        </p:blipFill>
        <p:spPr>
          <a:xfrm>
            <a:off x="1219200" y="928255"/>
            <a:ext cx="914400" cy="4444176"/>
          </a:xfrm>
          <a:prstGeom prst="rect">
            <a:avLst/>
          </a:prstGeom>
        </p:spPr>
      </p:pic>
      <p:pic>
        <p:nvPicPr>
          <p:cNvPr id="6" name="Picture 5">
            <a:extLst>
              <a:ext uri="{FF2B5EF4-FFF2-40B4-BE49-F238E27FC236}">
                <a16:creationId xmlns:a16="http://schemas.microsoft.com/office/drawing/2014/main" id="{35E7C64B-1AD1-4037-9C99-E8217BFD1E30}"/>
              </a:ext>
            </a:extLst>
          </p:cNvPr>
          <p:cNvPicPr>
            <a:picLocks noChangeAspect="1"/>
          </p:cNvPicPr>
          <p:nvPr/>
        </p:nvPicPr>
        <p:blipFill rotWithShape="1">
          <a:blip r:embed="rId5"/>
          <a:srcRect l="26885" t="31593" r="59081" b="32222"/>
          <a:stretch/>
        </p:blipFill>
        <p:spPr>
          <a:xfrm>
            <a:off x="2362200" y="914400"/>
            <a:ext cx="6657196" cy="4444176"/>
          </a:xfrm>
          <a:prstGeom prst="rect">
            <a:avLst/>
          </a:prstGeom>
        </p:spPr>
      </p:pic>
    </p:spTree>
    <p:extLst>
      <p:ext uri="{BB962C8B-B14F-4D97-AF65-F5344CB8AC3E}">
        <p14:creationId xmlns:p14="http://schemas.microsoft.com/office/powerpoint/2010/main" val="863469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5BE0B18-ECC3-47EA-98B7-5D0EC606C5EA}"/>
              </a:ext>
            </a:extLst>
          </p:cNvPr>
          <p:cNvGrpSpPr/>
          <p:nvPr/>
        </p:nvGrpSpPr>
        <p:grpSpPr>
          <a:xfrm>
            <a:off x="0" y="6587923"/>
            <a:ext cx="9144000" cy="276999"/>
            <a:chOff x="0" y="6587923"/>
            <a:chExt cx="9144000" cy="276999"/>
          </a:xfrm>
        </p:grpSpPr>
        <p:sp>
          <p:nvSpPr>
            <p:cNvPr id="6" name="Rectangle 5"/>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8" name="Slide Number Placeholder 7">
            <a:extLst>
              <a:ext uri="{FF2B5EF4-FFF2-40B4-BE49-F238E27FC236}">
                <a16:creationId xmlns:a16="http://schemas.microsoft.com/office/drawing/2014/main" id="{DE246DAA-B370-4E5D-B975-15BFA54AB7E3}"/>
              </a:ext>
            </a:extLst>
          </p:cNvPr>
          <p:cNvSpPr>
            <a:spLocks noGrp="1"/>
          </p:cNvSpPr>
          <p:nvPr>
            <p:ph type="sldNum" sz="quarter" idx="12"/>
          </p:nvPr>
        </p:nvSpPr>
        <p:spPr/>
        <p:txBody>
          <a:bodyPr/>
          <a:lstStyle/>
          <a:p>
            <a:fld id="{F3C55B6F-CC67-459F-94FE-CB2DD70687AB}" type="slidenum">
              <a:rPr lang="en-US" smtClean="0"/>
              <a:pPr/>
              <a:t>4</a:t>
            </a:fld>
            <a:endParaRPr lang="en-US"/>
          </a:p>
        </p:txBody>
      </p:sp>
      <p:pic>
        <p:nvPicPr>
          <p:cNvPr id="15" name="Picture 14">
            <a:extLst>
              <a:ext uri="{FF2B5EF4-FFF2-40B4-BE49-F238E27FC236}">
                <a16:creationId xmlns:a16="http://schemas.microsoft.com/office/drawing/2014/main" id="{069F01C4-E087-4135-BD08-393636B4C9AF}"/>
              </a:ext>
            </a:extLst>
          </p:cNvPr>
          <p:cNvPicPr>
            <a:picLocks noChangeAspect="1"/>
          </p:cNvPicPr>
          <p:nvPr/>
        </p:nvPicPr>
        <p:blipFill rotWithShape="1">
          <a:blip r:embed="rId2"/>
          <a:srcRect t="24242"/>
          <a:stretch/>
        </p:blipFill>
        <p:spPr>
          <a:xfrm>
            <a:off x="2828925" y="84668"/>
            <a:ext cx="3495675" cy="238125"/>
          </a:xfrm>
          <a:prstGeom prst="rect">
            <a:avLst/>
          </a:prstGeom>
        </p:spPr>
      </p:pic>
      <p:pic>
        <p:nvPicPr>
          <p:cNvPr id="3" name="Picture 2">
            <a:extLst>
              <a:ext uri="{FF2B5EF4-FFF2-40B4-BE49-F238E27FC236}">
                <a16:creationId xmlns:a16="http://schemas.microsoft.com/office/drawing/2014/main" id="{817315B4-AF29-48EA-84F3-EDFFFB12FF22}"/>
              </a:ext>
            </a:extLst>
          </p:cNvPr>
          <p:cNvPicPr>
            <a:picLocks noChangeAspect="1"/>
          </p:cNvPicPr>
          <p:nvPr/>
        </p:nvPicPr>
        <p:blipFill rotWithShape="1">
          <a:blip r:embed="rId3"/>
          <a:srcRect b="2956"/>
          <a:stretch/>
        </p:blipFill>
        <p:spPr>
          <a:xfrm>
            <a:off x="814387" y="420288"/>
            <a:ext cx="7567613" cy="6079509"/>
          </a:xfrm>
          <a:prstGeom prst="rect">
            <a:avLst/>
          </a:prstGeom>
        </p:spPr>
      </p:pic>
    </p:spTree>
    <p:extLst>
      <p:ext uri="{BB962C8B-B14F-4D97-AF65-F5344CB8AC3E}">
        <p14:creationId xmlns:p14="http://schemas.microsoft.com/office/powerpoint/2010/main" val="3709692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6" y="312853"/>
            <a:ext cx="88923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B. Project Schedule Status: Schedule Status Detail </a:t>
            </a:r>
            <a:br>
              <a:rPr lang="en-US" sz="2800" b="1" dirty="0">
                <a:solidFill>
                  <a:srgbClr val="4F1F57"/>
                </a:solidFill>
                <a:latin typeface="Arial" panose="020B0604020202020204" pitchFamily="34" charset="0"/>
                <a:cs typeface="Arial" panose="020B0604020202020204" pitchFamily="34" charset="0"/>
              </a:rPr>
            </a:br>
            <a:endParaRPr lang="en-US" sz="2800" b="1" dirty="0">
              <a:solidFill>
                <a:srgbClr val="4F1F57"/>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40</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04800" y="4845132"/>
            <a:ext cx="8682182" cy="1068520"/>
          </a:xfrm>
        </p:spPr>
        <p:txBody>
          <a:bodyPr>
            <a:noAutofit/>
          </a:bodyPr>
          <a:lstStyle/>
          <a:p>
            <a:pPr>
              <a:spcBef>
                <a:spcPts val="0"/>
              </a:spcBef>
              <a:spcAft>
                <a:spcPts val="1000"/>
              </a:spcAft>
            </a:pPr>
            <a:r>
              <a:rPr lang="en-US" sz="2000" dirty="0"/>
              <a:t>Briefly describe the current schedule status including major milestones completed, delays, concerns or issues; Include tentative future certification dates </a:t>
            </a:r>
          </a:p>
          <a:p>
            <a:pPr>
              <a:spcBef>
                <a:spcPts val="0"/>
              </a:spcBef>
              <a:spcAft>
                <a:spcPts val="1000"/>
              </a:spcAft>
            </a:pPr>
            <a:r>
              <a:rPr lang="en-US" dirty="0"/>
              <a:t>When entering information in a text field, do not use bullets or excessive spacing</a:t>
            </a:r>
          </a:p>
          <a:p>
            <a:pPr>
              <a:spcBef>
                <a:spcPts val="0"/>
              </a:spcBef>
              <a:spcAft>
                <a:spcPts val="1200"/>
              </a:spcAft>
            </a:pPr>
            <a:endParaRPr lang="en-US" sz="2000" dirty="0"/>
          </a:p>
        </p:txBody>
      </p:sp>
      <p:pic>
        <p:nvPicPr>
          <p:cNvPr id="4" name="Picture 3">
            <a:extLst>
              <a:ext uri="{FF2B5EF4-FFF2-40B4-BE49-F238E27FC236}">
                <a16:creationId xmlns:a16="http://schemas.microsoft.com/office/drawing/2014/main" id="{668156D8-5874-428B-B2F9-CA1A36D52440}"/>
              </a:ext>
            </a:extLst>
          </p:cNvPr>
          <p:cNvPicPr>
            <a:picLocks noChangeAspect="1"/>
          </p:cNvPicPr>
          <p:nvPr/>
        </p:nvPicPr>
        <p:blipFill rotWithShape="1">
          <a:blip r:embed="rId3"/>
          <a:srcRect l="13244" t="14940" r="45696"/>
          <a:stretch/>
        </p:blipFill>
        <p:spPr>
          <a:xfrm>
            <a:off x="304800" y="914400"/>
            <a:ext cx="2209800" cy="3581400"/>
          </a:xfrm>
          <a:prstGeom prst="rect">
            <a:avLst/>
          </a:prstGeom>
        </p:spPr>
      </p:pic>
      <p:pic>
        <p:nvPicPr>
          <p:cNvPr id="5" name="Picture 4">
            <a:extLst>
              <a:ext uri="{FF2B5EF4-FFF2-40B4-BE49-F238E27FC236}">
                <a16:creationId xmlns:a16="http://schemas.microsoft.com/office/drawing/2014/main" id="{328E626B-CBED-43A4-8AE7-02476ACCAE45}"/>
              </a:ext>
            </a:extLst>
          </p:cNvPr>
          <p:cNvPicPr>
            <a:picLocks noChangeAspect="1"/>
          </p:cNvPicPr>
          <p:nvPr/>
        </p:nvPicPr>
        <p:blipFill rotWithShape="1">
          <a:blip r:embed="rId4"/>
          <a:srcRect l="28957" t="32222" r="61250" b="60597"/>
          <a:stretch/>
        </p:blipFill>
        <p:spPr>
          <a:xfrm>
            <a:off x="2819400" y="914400"/>
            <a:ext cx="5638800" cy="1397623"/>
          </a:xfrm>
          <a:prstGeom prst="rect">
            <a:avLst/>
          </a:prstGeom>
        </p:spPr>
      </p:pic>
    </p:spTree>
    <p:extLst>
      <p:ext uri="{BB962C8B-B14F-4D97-AF65-F5344CB8AC3E}">
        <p14:creationId xmlns:p14="http://schemas.microsoft.com/office/powerpoint/2010/main" val="3546994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6" y="312853"/>
            <a:ext cx="88923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B. Project Schedule Status: Schedule Status Detail </a:t>
            </a:r>
            <a:br>
              <a:rPr lang="en-US" sz="2800" b="1" dirty="0">
                <a:solidFill>
                  <a:srgbClr val="4F1F57"/>
                </a:solidFill>
                <a:latin typeface="Arial" panose="020B0604020202020204" pitchFamily="34" charset="0"/>
                <a:cs typeface="Arial" panose="020B0604020202020204" pitchFamily="34" charset="0"/>
              </a:rPr>
            </a:br>
            <a:endParaRPr lang="en-US" sz="2800" b="1" dirty="0">
              <a:solidFill>
                <a:srgbClr val="4F1F57"/>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41</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230909" y="1447800"/>
            <a:ext cx="8682182" cy="1600200"/>
          </a:xfrm>
        </p:spPr>
        <p:txBody>
          <a:bodyPr>
            <a:noAutofit/>
          </a:bodyPr>
          <a:lstStyle/>
          <a:p>
            <a:pPr marL="0" indent="0">
              <a:spcBef>
                <a:spcPts val="0"/>
              </a:spcBef>
              <a:spcAft>
                <a:spcPts val="1000"/>
              </a:spcAft>
              <a:buNone/>
            </a:pPr>
            <a:r>
              <a:rPr lang="en-US" sz="2000" b="1" dirty="0"/>
              <a:t>Example 1:</a:t>
            </a:r>
          </a:p>
          <a:p>
            <a:pPr marL="0" indent="0">
              <a:spcBef>
                <a:spcPts val="0"/>
              </a:spcBef>
              <a:spcAft>
                <a:spcPts val="1000"/>
              </a:spcAft>
              <a:buNone/>
            </a:pPr>
            <a:r>
              <a:rPr lang="en-US" sz="2000" dirty="0"/>
              <a:t>Upcoming Events: 1) Completion of requirements gathering to be completed by December 8, 2020. 2) Begin data conversion planning by February 1, 2021. 3) Implementation certification anticipated in April.</a:t>
            </a:r>
          </a:p>
        </p:txBody>
      </p:sp>
      <p:sp>
        <p:nvSpPr>
          <p:cNvPr id="8" name="Content Placeholder 2">
            <a:extLst>
              <a:ext uri="{FF2B5EF4-FFF2-40B4-BE49-F238E27FC236}">
                <a16:creationId xmlns:a16="http://schemas.microsoft.com/office/drawing/2014/main" id="{CAA92F5B-EB67-49C2-B037-7E16F492A103}"/>
              </a:ext>
            </a:extLst>
          </p:cNvPr>
          <p:cNvSpPr txBox="1">
            <a:spLocks/>
          </p:cNvSpPr>
          <p:nvPr/>
        </p:nvSpPr>
        <p:spPr>
          <a:xfrm>
            <a:off x="230909" y="3568683"/>
            <a:ext cx="8682182"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000"/>
              </a:spcAft>
              <a:buFont typeface="Arial" panose="020B0604020202020204" pitchFamily="34" charset="0"/>
              <a:buNone/>
            </a:pPr>
            <a:r>
              <a:rPr lang="en-US" b="1" dirty="0"/>
              <a:t>Example 2:</a:t>
            </a:r>
          </a:p>
          <a:p>
            <a:pPr marL="0" indent="0">
              <a:spcBef>
                <a:spcPts val="0"/>
              </a:spcBef>
              <a:spcAft>
                <a:spcPts val="1000"/>
              </a:spcAft>
              <a:buFont typeface="Arial" panose="020B0604020202020204" pitchFamily="34" charset="0"/>
              <a:buNone/>
            </a:pPr>
            <a:r>
              <a:rPr lang="en-US" dirty="0"/>
              <a:t>Executive Steering Committee was informed that schedule will be tighter due to intended “slack time” being used to address delays caused by the pandemic.  IV&amp;V vendor has spoken to us concerning this issue and agree it is being addressed.  Status or removal of this issue will be reflected in the next report.</a:t>
            </a:r>
          </a:p>
        </p:txBody>
      </p:sp>
    </p:spTree>
    <p:extLst>
      <p:ext uri="{BB962C8B-B14F-4D97-AF65-F5344CB8AC3E}">
        <p14:creationId xmlns:p14="http://schemas.microsoft.com/office/powerpoint/2010/main" val="1773508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66" y="309000"/>
            <a:ext cx="8892396" cy="545770"/>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B. Project Schedule Status:  Actual Start Date, Projected Finish Date and Actual Finish Date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42</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962400" y="1524000"/>
            <a:ext cx="4872182" cy="4495800"/>
          </a:xfrm>
        </p:spPr>
        <p:txBody>
          <a:bodyPr>
            <a:noAutofit/>
          </a:bodyPr>
          <a:lstStyle/>
          <a:p>
            <a:pPr>
              <a:spcBef>
                <a:spcPts val="0"/>
              </a:spcBef>
              <a:spcAft>
                <a:spcPts val="1200"/>
              </a:spcAft>
            </a:pPr>
            <a:r>
              <a:rPr lang="en-US" sz="2000" dirty="0"/>
              <a:t>Date format is mm/dd/</a:t>
            </a:r>
            <a:r>
              <a:rPr lang="en-US" sz="2000" dirty="0" err="1"/>
              <a:t>yy</a:t>
            </a:r>
            <a:endParaRPr lang="en-US" sz="2000" dirty="0"/>
          </a:p>
          <a:p>
            <a:pPr>
              <a:spcBef>
                <a:spcPts val="0"/>
              </a:spcBef>
              <a:spcAft>
                <a:spcPts val="1200"/>
              </a:spcAft>
            </a:pPr>
            <a:r>
              <a:rPr lang="en-US" sz="2000" dirty="0"/>
              <a:t>Actual Start Date – Date of </a:t>
            </a:r>
            <a:r>
              <a:rPr lang="en-US" dirty="0"/>
              <a:t>project Initiation</a:t>
            </a:r>
          </a:p>
          <a:p>
            <a:pPr>
              <a:spcBef>
                <a:spcPts val="0"/>
              </a:spcBef>
              <a:spcAft>
                <a:spcPts val="1200"/>
              </a:spcAft>
            </a:pPr>
            <a:r>
              <a:rPr lang="en-US" dirty="0"/>
              <a:t>Projected Finish Date – Estimated end date from last certification documents</a:t>
            </a:r>
          </a:p>
          <a:p>
            <a:pPr>
              <a:spcBef>
                <a:spcPts val="0"/>
              </a:spcBef>
              <a:spcAft>
                <a:spcPts val="1200"/>
              </a:spcAft>
            </a:pPr>
            <a:r>
              <a:rPr lang="en-US" dirty="0"/>
              <a:t>Actual Finish Date – Until project is closed, enter TBD (to be determined), unless you have a firm end date; When project is closed out at PCC enter date of PCC meeting</a:t>
            </a:r>
          </a:p>
          <a:p>
            <a:pPr>
              <a:spcBef>
                <a:spcPts val="0"/>
              </a:spcBef>
              <a:spcAft>
                <a:spcPts val="1200"/>
              </a:spcAft>
            </a:pPr>
            <a:r>
              <a:rPr lang="en-US" dirty="0"/>
              <a:t>If these dates differ from PCC estimates, the date change must be presented at the following PCC certification</a:t>
            </a:r>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DB57D18D-8407-47AD-9451-9BDE3D9A846F}"/>
              </a:ext>
            </a:extLst>
          </p:cNvPr>
          <p:cNvPicPr>
            <a:picLocks noChangeAspect="1"/>
          </p:cNvPicPr>
          <p:nvPr/>
        </p:nvPicPr>
        <p:blipFill rotWithShape="1">
          <a:blip r:embed="rId3"/>
          <a:srcRect r="24198"/>
          <a:stretch/>
        </p:blipFill>
        <p:spPr>
          <a:xfrm>
            <a:off x="309418" y="1600200"/>
            <a:ext cx="3119582" cy="3267221"/>
          </a:xfrm>
          <a:prstGeom prst="rect">
            <a:avLst/>
          </a:prstGeom>
        </p:spPr>
      </p:pic>
    </p:spTree>
    <p:extLst>
      <p:ext uri="{BB962C8B-B14F-4D97-AF65-F5344CB8AC3E}">
        <p14:creationId xmlns:p14="http://schemas.microsoft.com/office/powerpoint/2010/main" val="3653948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8610599" cy="685800"/>
          </a:xfrm>
        </p:spPr>
        <p:txBody>
          <a:bodyPr>
            <a:normAutofit/>
          </a:bodyPr>
          <a:lstStyle/>
          <a:p>
            <a:r>
              <a:rPr lang="en-US" sz="3200" dirty="0"/>
              <a:t>B. Project Schedule Status:</a:t>
            </a:r>
            <a:endParaRPr lang="en-US" sz="3200" b="1" dirty="0">
              <a:solidFill>
                <a:srgbClr val="4F1F57"/>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534B99C-9E7B-48F5-B46D-C5AEEBE84AAC}"/>
              </a:ext>
            </a:extLst>
          </p:cNvPr>
          <p:cNvSpPr>
            <a:spLocks noGrp="1"/>
          </p:cNvSpPr>
          <p:nvPr>
            <p:ph type="sldNum" sz="quarter" idx="12"/>
          </p:nvPr>
        </p:nvSpPr>
        <p:spPr/>
        <p:txBody>
          <a:bodyPr/>
          <a:lstStyle/>
          <a:p>
            <a:fld id="{F3C55B6F-CC67-459F-94FE-CB2DD70687AB}" type="slidenum">
              <a:rPr lang="en-US" smtClean="0"/>
              <a:pPr/>
              <a:t>43</a:t>
            </a:fld>
            <a:endParaRPr lang="en-US"/>
          </a:p>
        </p:txBody>
      </p:sp>
      <p:pic>
        <p:nvPicPr>
          <p:cNvPr id="7" name="Picture 6">
            <a:extLst>
              <a:ext uri="{FF2B5EF4-FFF2-40B4-BE49-F238E27FC236}">
                <a16:creationId xmlns:a16="http://schemas.microsoft.com/office/drawing/2014/main" id="{E8B34153-A42F-4C53-B48D-45FCD32AA029}"/>
              </a:ext>
            </a:extLst>
          </p:cNvPr>
          <p:cNvPicPr>
            <a:picLocks noChangeAspect="1"/>
          </p:cNvPicPr>
          <p:nvPr/>
        </p:nvPicPr>
        <p:blipFill>
          <a:blip r:embed="rId2"/>
          <a:stretch>
            <a:fillRect/>
          </a:stretch>
        </p:blipFill>
        <p:spPr>
          <a:xfrm>
            <a:off x="1066800" y="5531037"/>
            <a:ext cx="7315200" cy="945963"/>
          </a:xfrm>
          <a:prstGeom prst="rect">
            <a:avLst/>
          </a:prstGeom>
        </p:spPr>
      </p:pic>
      <p:pic>
        <p:nvPicPr>
          <p:cNvPr id="6" name="Picture 5">
            <a:extLst>
              <a:ext uri="{FF2B5EF4-FFF2-40B4-BE49-F238E27FC236}">
                <a16:creationId xmlns:a16="http://schemas.microsoft.com/office/drawing/2014/main" id="{DB3F0CF5-2843-4CCB-9397-4E9279324568}"/>
              </a:ext>
            </a:extLst>
          </p:cNvPr>
          <p:cNvPicPr>
            <a:picLocks noChangeAspect="1"/>
          </p:cNvPicPr>
          <p:nvPr/>
        </p:nvPicPr>
        <p:blipFill>
          <a:blip r:embed="rId3"/>
          <a:stretch>
            <a:fillRect/>
          </a:stretch>
        </p:blipFill>
        <p:spPr>
          <a:xfrm>
            <a:off x="914400" y="922867"/>
            <a:ext cx="7467600" cy="4548901"/>
          </a:xfrm>
          <a:prstGeom prst="rect">
            <a:avLst/>
          </a:prstGeom>
        </p:spPr>
      </p:pic>
    </p:spTree>
    <p:extLst>
      <p:ext uri="{BB962C8B-B14F-4D97-AF65-F5344CB8AC3E}">
        <p14:creationId xmlns:p14="http://schemas.microsoft.com/office/powerpoint/2010/main" val="1591314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1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Questions Related To:</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44</a:t>
            </a:fld>
            <a:endParaRPr lang="en-US"/>
          </a:p>
        </p:txBody>
      </p:sp>
      <p:sp>
        <p:nvSpPr>
          <p:cNvPr id="7" name="TextBox 6">
            <a:extLst>
              <a:ext uri="{FF2B5EF4-FFF2-40B4-BE49-F238E27FC236}">
                <a16:creationId xmlns:a16="http://schemas.microsoft.com/office/drawing/2014/main" id="{00261C4D-F8CB-4501-A7FE-66B6942BFC50}"/>
              </a:ext>
            </a:extLst>
          </p:cNvPr>
          <p:cNvSpPr txBox="1"/>
          <p:nvPr/>
        </p:nvSpPr>
        <p:spPr>
          <a:xfrm>
            <a:off x="0" y="953130"/>
            <a:ext cx="9144000" cy="427746"/>
          </a:xfrm>
          <a:prstGeom prst="rect">
            <a:avLst/>
          </a:prstGeom>
          <a:noFill/>
        </p:spPr>
        <p:txBody>
          <a:bodyPr wrap="square">
            <a:spAutoFit/>
          </a:bodyPr>
          <a:lstStyle/>
          <a:p>
            <a:pPr marL="974725" lvl="1" indent="-457200" algn="ctr">
              <a:lnSpc>
                <a:spcPct val="120000"/>
              </a:lnSpc>
              <a:spcBef>
                <a:spcPts val="0"/>
              </a:spcBef>
              <a:spcAft>
                <a:spcPts val="1800"/>
              </a:spcAft>
              <a:buFont typeface="+mj-lt"/>
              <a:buAutoNum type="alphaLcParenR" startAt="2"/>
            </a:pPr>
            <a:r>
              <a:rPr lang="en-US" sz="2000" dirty="0">
                <a:latin typeface="Arial" panose="020B0604020202020204" pitchFamily="34" charset="0"/>
                <a:cs typeface="Arial" panose="020B0604020202020204" pitchFamily="34" charset="0"/>
              </a:rPr>
              <a:t>Project Schedule </a:t>
            </a:r>
          </a:p>
        </p:txBody>
      </p:sp>
      <p:pic>
        <p:nvPicPr>
          <p:cNvPr id="6" name="Picture 5">
            <a:extLst>
              <a:ext uri="{FF2B5EF4-FFF2-40B4-BE49-F238E27FC236}">
                <a16:creationId xmlns:a16="http://schemas.microsoft.com/office/drawing/2014/main" id="{F0612787-1325-4009-B1B1-112DFF939805}"/>
              </a:ext>
            </a:extLst>
          </p:cNvPr>
          <p:cNvPicPr>
            <a:picLocks noChangeAspect="1"/>
          </p:cNvPicPr>
          <p:nvPr/>
        </p:nvPicPr>
        <p:blipFill>
          <a:blip r:embed="rId2"/>
          <a:stretch>
            <a:fillRect/>
          </a:stretch>
        </p:blipFill>
        <p:spPr>
          <a:xfrm>
            <a:off x="1481663" y="2025502"/>
            <a:ext cx="6248400" cy="4343400"/>
          </a:xfrm>
          <a:prstGeom prst="rect">
            <a:avLst/>
          </a:prstGeom>
        </p:spPr>
      </p:pic>
      <p:pic>
        <p:nvPicPr>
          <p:cNvPr id="8" name="Content Placeholder 9" descr="Help with solid fill">
            <a:extLst>
              <a:ext uri="{FF2B5EF4-FFF2-40B4-BE49-F238E27FC236}">
                <a16:creationId xmlns:a16="http://schemas.microsoft.com/office/drawing/2014/main" id="{46FE6BF9-2D6E-40C5-AAA7-75818843E65C}"/>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35" y="-2171"/>
            <a:ext cx="1447796" cy="1538037"/>
          </a:xfrm>
        </p:spPr>
      </p:pic>
    </p:spTree>
    <p:extLst>
      <p:ext uri="{BB962C8B-B14F-4D97-AF65-F5344CB8AC3E}">
        <p14:creationId xmlns:p14="http://schemas.microsoft.com/office/powerpoint/2010/main" val="3967922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92845"/>
          </a:xfrm>
        </p:spPr>
        <p:txBody>
          <a:bodyPr>
            <a:noAutofit/>
          </a:bodyPr>
          <a:lstStyle/>
          <a:p>
            <a:r>
              <a:rPr lang="en-US" sz="2800" b="1" dirty="0">
                <a:solidFill>
                  <a:srgbClr val="4F1F57"/>
                </a:solidFill>
                <a:latin typeface="Arial" panose="020B0604020202020204" pitchFamily="34" charset="0"/>
                <a:cs typeface="Arial" panose="020B0604020202020204" pitchFamily="34" charset="0"/>
              </a:rPr>
              <a:t>C. </a:t>
            </a:r>
            <a:r>
              <a:rPr lang="en-US" sz="2800" dirty="0"/>
              <a:t>Monthly Report - </a:t>
            </a:r>
            <a:r>
              <a:rPr lang="en-US" sz="2800" b="1" dirty="0">
                <a:solidFill>
                  <a:srgbClr val="4F1F57"/>
                </a:solidFill>
                <a:latin typeface="Arial" panose="020B0604020202020204" pitchFamily="34" charset="0"/>
                <a:cs typeface="Arial" panose="020B0604020202020204" pitchFamily="34" charset="0"/>
              </a:rPr>
              <a:t>Project Budget</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45</a:t>
            </a:fld>
            <a:endParaRPr lang="en-US"/>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a:blip r:embed="rId3"/>
          <a:stretch>
            <a:fillRect/>
          </a:stretch>
        </p:blipFill>
        <p:spPr>
          <a:xfrm>
            <a:off x="590549" y="1230930"/>
            <a:ext cx="7962900" cy="4286250"/>
          </a:xfrm>
          <a:prstGeom prst="rect">
            <a:avLst/>
          </a:prstGeom>
        </p:spPr>
      </p:pic>
      <p:sp>
        <p:nvSpPr>
          <p:cNvPr id="6" name="Content Placeholder 2">
            <a:extLst>
              <a:ext uri="{FF2B5EF4-FFF2-40B4-BE49-F238E27FC236}">
                <a16:creationId xmlns:a16="http://schemas.microsoft.com/office/drawing/2014/main" id="{82A360A5-7D29-463F-9828-7E532FF45F21}"/>
              </a:ext>
            </a:extLst>
          </p:cNvPr>
          <p:cNvSpPr>
            <a:spLocks noGrp="1"/>
          </p:cNvSpPr>
          <p:nvPr>
            <p:ph idx="1"/>
          </p:nvPr>
        </p:nvSpPr>
        <p:spPr>
          <a:xfrm>
            <a:off x="215299" y="5826665"/>
            <a:ext cx="8713399" cy="608430"/>
          </a:xfrm>
        </p:spPr>
        <p:txBody>
          <a:bodyPr>
            <a:noAutofit/>
          </a:bodyPr>
          <a:lstStyle/>
          <a:p>
            <a:pPr algn="ctr">
              <a:spcBef>
                <a:spcPts val="0"/>
              </a:spcBef>
              <a:spcAft>
                <a:spcPts val="1200"/>
              </a:spcAft>
            </a:pPr>
            <a:r>
              <a:rPr lang="en-US" sz="2000" dirty="0"/>
              <a:t>Consists of budget status narrative and specific budget amounts</a:t>
            </a:r>
            <a:endParaRPr lang="en-US" dirty="0"/>
          </a:p>
        </p:txBody>
      </p:sp>
    </p:spTree>
    <p:extLst>
      <p:ext uri="{BB962C8B-B14F-4D97-AF65-F5344CB8AC3E}">
        <p14:creationId xmlns:p14="http://schemas.microsoft.com/office/powerpoint/2010/main" val="571366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Budget Status, G-Y-R</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46</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66255" y="5638800"/>
            <a:ext cx="8820727" cy="545770"/>
          </a:xfrm>
        </p:spPr>
        <p:txBody>
          <a:bodyPr>
            <a:noAutofit/>
          </a:bodyPr>
          <a:lstStyle/>
          <a:p>
            <a:pPr>
              <a:spcBef>
                <a:spcPts val="0"/>
              </a:spcBef>
              <a:spcAft>
                <a:spcPts val="1200"/>
              </a:spcAft>
            </a:pPr>
            <a:r>
              <a:rPr lang="en-US" dirty="0"/>
              <a:t>Select Green, Yellow or Red to describe the budget status.</a:t>
            </a:r>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rotWithShape="1">
          <a:blip r:embed="rId3"/>
          <a:srcRect t="12733" r="89234"/>
          <a:stretch/>
        </p:blipFill>
        <p:spPr>
          <a:xfrm>
            <a:off x="773328" y="1139560"/>
            <a:ext cx="857250" cy="3740480"/>
          </a:xfrm>
          <a:prstGeom prst="rect">
            <a:avLst/>
          </a:prstGeom>
        </p:spPr>
      </p:pic>
      <p:pic>
        <p:nvPicPr>
          <p:cNvPr id="4" name="Picture 3">
            <a:extLst>
              <a:ext uri="{FF2B5EF4-FFF2-40B4-BE49-F238E27FC236}">
                <a16:creationId xmlns:a16="http://schemas.microsoft.com/office/drawing/2014/main" id="{1856A367-E6AB-4201-AE6A-D75758C6CFD8}"/>
              </a:ext>
            </a:extLst>
          </p:cNvPr>
          <p:cNvPicPr>
            <a:picLocks noChangeAspect="1"/>
          </p:cNvPicPr>
          <p:nvPr/>
        </p:nvPicPr>
        <p:blipFill rotWithShape="1">
          <a:blip r:embed="rId4"/>
          <a:srcRect l="20136" t="32222" r="71270" b="48199"/>
          <a:stretch/>
        </p:blipFill>
        <p:spPr>
          <a:xfrm>
            <a:off x="3225107" y="1139558"/>
            <a:ext cx="5233093" cy="3352801"/>
          </a:xfrm>
          <a:prstGeom prst="rect">
            <a:avLst/>
          </a:prstGeom>
        </p:spPr>
      </p:pic>
      <p:pic>
        <p:nvPicPr>
          <p:cNvPr id="6" name="Picture 5">
            <a:extLst>
              <a:ext uri="{FF2B5EF4-FFF2-40B4-BE49-F238E27FC236}">
                <a16:creationId xmlns:a16="http://schemas.microsoft.com/office/drawing/2014/main" id="{E5139675-4DDE-4674-BCB8-EA2437B25963}"/>
              </a:ext>
            </a:extLst>
          </p:cNvPr>
          <p:cNvPicPr>
            <a:picLocks noChangeAspect="1"/>
          </p:cNvPicPr>
          <p:nvPr/>
        </p:nvPicPr>
        <p:blipFill rotWithShape="1">
          <a:blip r:embed="rId5"/>
          <a:srcRect l="20000" t="32222" r="77223" b="27284"/>
          <a:stretch/>
        </p:blipFill>
        <p:spPr>
          <a:xfrm>
            <a:off x="1916327" y="1139559"/>
            <a:ext cx="1023033" cy="4194441"/>
          </a:xfrm>
          <a:prstGeom prst="rect">
            <a:avLst/>
          </a:prstGeom>
        </p:spPr>
      </p:pic>
    </p:spTree>
    <p:extLst>
      <p:ext uri="{BB962C8B-B14F-4D97-AF65-F5344CB8AC3E}">
        <p14:creationId xmlns:p14="http://schemas.microsoft.com/office/powerpoint/2010/main" val="3446751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Budget Status Detail</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47</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83127" y="4802840"/>
            <a:ext cx="8977745" cy="1684551"/>
          </a:xfrm>
        </p:spPr>
        <p:txBody>
          <a:bodyPr>
            <a:noAutofit/>
          </a:bodyPr>
          <a:lstStyle/>
          <a:p>
            <a:pPr>
              <a:spcBef>
                <a:spcPts val="0"/>
              </a:spcBef>
              <a:spcAft>
                <a:spcPts val="600"/>
              </a:spcAft>
            </a:pPr>
            <a:r>
              <a:rPr lang="en-US" sz="2000" dirty="0"/>
              <a:t>Briefly describe the budget status; Include PCC phases completed with related certified funds, explanation of federal matches, changes impacting any of the five monetary amount fields that follow </a:t>
            </a:r>
          </a:p>
          <a:p>
            <a:pPr>
              <a:spcBef>
                <a:spcPts val="0"/>
              </a:spcBef>
              <a:spcAft>
                <a:spcPts val="600"/>
              </a:spcAft>
            </a:pPr>
            <a:r>
              <a:rPr lang="en-US" dirty="0"/>
              <a:t>When entering information in a text field, do not use bullets or excessive spacing</a:t>
            </a:r>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rotWithShape="1">
          <a:blip r:embed="rId3"/>
          <a:srcRect l="9809" t="14511" r="64354"/>
          <a:stretch/>
        </p:blipFill>
        <p:spPr>
          <a:xfrm>
            <a:off x="609600" y="762000"/>
            <a:ext cx="2209800" cy="3935708"/>
          </a:xfrm>
          <a:prstGeom prst="rect">
            <a:avLst/>
          </a:prstGeom>
        </p:spPr>
      </p:pic>
      <p:pic>
        <p:nvPicPr>
          <p:cNvPr id="4" name="Picture 3">
            <a:extLst>
              <a:ext uri="{FF2B5EF4-FFF2-40B4-BE49-F238E27FC236}">
                <a16:creationId xmlns:a16="http://schemas.microsoft.com/office/drawing/2014/main" id="{A890D59F-F181-4567-87D7-1515F2716EFE}"/>
              </a:ext>
            </a:extLst>
          </p:cNvPr>
          <p:cNvPicPr>
            <a:picLocks noChangeAspect="1"/>
          </p:cNvPicPr>
          <p:nvPr/>
        </p:nvPicPr>
        <p:blipFill rotWithShape="1">
          <a:blip r:embed="rId4"/>
          <a:srcRect l="22500" t="32222" r="68674" b="61635"/>
          <a:stretch/>
        </p:blipFill>
        <p:spPr>
          <a:xfrm>
            <a:off x="3124200" y="762000"/>
            <a:ext cx="5638800" cy="1148690"/>
          </a:xfrm>
          <a:prstGeom prst="rect">
            <a:avLst/>
          </a:prstGeom>
        </p:spPr>
      </p:pic>
    </p:spTree>
    <p:extLst>
      <p:ext uri="{BB962C8B-B14F-4D97-AF65-F5344CB8AC3E}">
        <p14:creationId xmlns:p14="http://schemas.microsoft.com/office/powerpoint/2010/main" val="1361488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Budget Status Detail</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48</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323273" y="1342165"/>
            <a:ext cx="8592127" cy="2286000"/>
          </a:xfrm>
        </p:spPr>
        <p:txBody>
          <a:bodyPr>
            <a:noAutofit/>
          </a:bodyPr>
          <a:lstStyle/>
          <a:p>
            <a:pPr marL="0" indent="0">
              <a:spcBef>
                <a:spcPts val="0"/>
              </a:spcBef>
              <a:spcAft>
                <a:spcPts val="1200"/>
              </a:spcAft>
              <a:buNone/>
            </a:pPr>
            <a:r>
              <a:rPr lang="en-US" sz="2000" b="1" dirty="0"/>
              <a:t>Example 1:</a:t>
            </a:r>
          </a:p>
          <a:p>
            <a:pPr marL="0" indent="0">
              <a:spcBef>
                <a:spcPts val="0"/>
              </a:spcBef>
              <a:spcAft>
                <a:spcPts val="1200"/>
              </a:spcAft>
              <a:buNone/>
            </a:pPr>
            <a:r>
              <a:rPr lang="en-US" sz="2000" dirty="0"/>
              <a:t>The Center for Medicare and Medicaid Services (CMS) authorized a $6,000,000 budget to replace the current system. This project is supported by a mixed rate of 90% Federal Funding Participation (FFP) and 10% State General Fund. </a:t>
            </a:r>
            <a:r>
              <a:rPr lang="en-US" dirty="0"/>
              <a:t>2/25/20: Initiation Certification – $120,000; 9/26/20: Planning Certification - $900,000. </a:t>
            </a:r>
            <a:endParaRPr lang="en-US" sz="2000" dirty="0"/>
          </a:p>
          <a:p>
            <a:pPr marL="0" indent="0">
              <a:spcBef>
                <a:spcPts val="0"/>
              </a:spcBef>
              <a:spcAft>
                <a:spcPts val="1200"/>
              </a:spcAft>
              <a:buNone/>
            </a:pPr>
            <a:endParaRPr lang="en-US" dirty="0"/>
          </a:p>
          <a:p>
            <a:pPr marL="0" indent="0">
              <a:spcBef>
                <a:spcPts val="0"/>
              </a:spcBef>
              <a:spcAft>
                <a:spcPts val="1200"/>
              </a:spcAft>
              <a:buNone/>
            </a:pPr>
            <a:endParaRPr lang="en-US" sz="2000" dirty="0"/>
          </a:p>
        </p:txBody>
      </p:sp>
      <p:sp>
        <p:nvSpPr>
          <p:cNvPr id="6" name="TextBox 5">
            <a:extLst>
              <a:ext uri="{FF2B5EF4-FFF2-40B4-BE49-F238E27FC236}">
                <a16:creationId xmlns:a16="http://schemas.microsoft.com/office/drawing/2014/main" id="{AB99DB9A-4DEF-42B3-B1CA-4E7516BC6E06}"/>
              </a:ext>
            </a:extLst>
          </p:cNvPr>
          <p:cNvSpPr txBox="1"/>
          <p:nvPr/>
        </p:nvSpPr>
        <p:spPr>
          <a:xfrm>
            <a:off x="323273" y="3892834"/>
            <a:ext cx="8229600" cy="2400657"/>
          </a:xfrm>
          <a:prstGeom prst="rect">
            <a:avLst/>
          </a:prstGeom>
          <a:noFill/>
        </p:spPr>
        <p:txBody>
          <a:bodyPr wrap="square">
            <a:spAutoFit/>
          </a:bodyPr>
          <a:lstStyle/>
          <a:p>
            <a:pPr>
              <a:spcAft>
                <a:spcPts val="1200"/>
              </a:spcAft>
            </a:pPr>
            <a:r>
              <a:rPr lang="en-US" sz="2000" b="1" dirty="0">
                <a:latin typeface="Arial" panose="020B0604020202020204" pitchFamily="34" charset="0"/>
                <a:cs typeface="Arial" panose="020B0604020202020204" pitchFamily="34" charset="0"/>
              </a:rPr>
              <a:t>Example 2:</a:t>
            </a:r>
          </a:p>
          <a:p>
            <a:r>
              <a:rPr lang="en-US" sz="2000" dirty="0">
                <a:latin typeface="Arial" panose="020B0604020202020204" pitchFamily="34" charset="0"/>
                <a:cs typeface="Arial" panose="020B0604020202020204" pitchFamily="34" charset="0"/>
              </a:rPr>
              <a:t>$1,571,048.00 - Appropriated</a:t>
            </a:r>
          </a:p>
          <a:p>
            <a:r>
              <a:rPr lang="en-US" sz="2000" dirty="0">
                <a:latin typeface="Arial" panose="020B0604020202020204" pitchFamily="34" charset="0"/>
                <a:cs typeface="Arial" panose="020B0604020202020204" pitchFamily="34" charset="0"/>
              </a:rPr>
              <a:t>$129,000.00 - PCC Certified (Initiation Phase) - February 28, 2018 </a:t>
            </a:r>
          </a:p>
          <a:p>
            <a:r>
              <a:rPr lang="en-US" sz="2000" dirty="0">
                <a:latin typeface="Arial" panose="020B0604020202020204" pitchFamily="34" charset="0"/>
                <a:cs typeface="Arial" panose="020B0604020202020204" pitchFamily="34" charset="0"/>
              </a:rPr>
              <a:t>$230,948.00 - PCC Certified (Planning Phase) - August 22, 2018 </a:t>
            </a:r>
          </a:p>
          <a:p>
            <a:r>
              <a:rPr lang="en-US" sz="2000" dirty="0">
                <a:latin typeface="Arial" panose="020B0604020202020204" pitchFamily="34" charset="0"/>
                <a:cs typeface="Arial" panose="020B0604020202020204" pitchFamily="34" charset="0"/>
              </a:rPr>
              <a:t>$1,090,100.00 - PCC Certified (Implementation Phase) - June 27, 2019</a:t>
            </a:r>
          </a:p>
          <a:p>
            <a:r>
              <a:rPr lang="en-US" sz="2000" dirty="0">
                <a:latin typeface="Arial" panose="020B0604020202020204" pitchFamily="34" charset="0"/>
                <a:cs typeface="Arial" panose="020B0604020202020204" pitchFamily="34" charset="0"/>
              </a:rPr>
              <a:t>$1,571,048.00 - Total Certified</a:t>
            </a:r>
          </a:p>
          <a:p>
            <a:r>
              <a:rPr lang="en-US" sz="2000" dirty="0">
                <a:latin typeface="Arial" panose="020B0604020202020204" pitchFamily="34" charset="0"/>
                <a:cs typeface="Arial" panose="020B0604020202020204" pitchFamily="34" charset="0"/>
              </a:rPr>
              <a:t>$808,391.18 - Total Expensed as of April 8, 2020</a:t>
            </a:r>
          </a:p>
        </p:txBody>
      </p:sp>
    </p:spTree>
    <p:extLst>
      <p:ext uri="{BB962C8B-B14F-4D97-AF65-F5344CB8AC3E}">
        <p14:creationId xmlns:p14="http://schemas.microsoft.com/office/powerpoint/2010/main" val="4159927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Project Spent to Date (S)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49</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52400" y="4403706"/>
            <a:ext cx="8820727" cy="2007645"/>
          </a:xfrm>
        </p:spPr>
        <p:txBody>
          <a:bodyPr>
            <a:noAutofit/>
          </a:bodyPr>
          <a:lstStyle/>
          <a:p>
            <a:pPr>
              <a:spcBef>
                <a:spcPts val="0"/>
              </a:spcBef>
              <a:spcAft>
                <a:spcPts val="1200"/>
              </a:spcAft>
            </a:pPr>
            <a:r>
              <a:rPr lang="en-US" sz="2000" dirty="0"/>
              <a:t>Enter the total amount that has been spent on the project, since </a:t>
            </a:r>
            <a:r>
              <a:rPr lang="en-US" dirty="0"/>
              <a:t>Initiation.  This is a monetary field, enter numbers only</a:t>
            </a:r>
          </a:p>
          <a:p>
            <a:pPr>
              <a:spcBef>
                <a:spcPts val="0"/>
              </a:spcBef>
              <a:spcAft>
                <a:spcPts val="1200"/>
              </a:spcAft>
            </a:pPr>
            <a:r>
              <a:rPr lang="en-US" dirty="0"/>
              <a:t>Amount can be encumbrances or actual expenditures, specify which are being tracked in the budget status detail field and be consistent</a:t>
            </a:r>
          </a:p>
          <a:p>
            <a:pPr>
              <a:spcBef>
                <a:spcPts val="0"/>
              </a:spcBef>
              <a:spcAft>
                <a:spcPts val="1200"/>
              </a:spcAft>
            </a:pPr>
            <a:r>
              <a:rPr lang="en-US" dirty="0"/>
              <a:t>If you have explanatory text, do not enter it here – enter it in the Budget Status Detail field</a:t>
            </a:r>
          </a:p>
          <a:p>
            <a:pPr>
              <a:spcBef>
                <a:spcPts val="0"/>
              </a:spcBef>
              <a:spcAft>
                <a:spcPts val="1200"/>
              </a:spcAft>
            </a:pPr>
            <a:endParaRPr lang="en-US" dirty="0"/>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rotWithShape="1">
          <a:blip r:embed="rId3"/>
          <a:srcRect l="34689" t="12734" r="51914"/>
          <a:stretch/>
        </p:blipFill>
        <p:spPr>
          <a:xfrm>
            <a:off x="533400" y="881328"/>
            <a:ext cx="990600" cy="3349775"/>
          </a:xfrm>
          <a:prstGeom prst="rect">
            <a:avLst/>
          </a:prstGeom>
        </p:spPr>
      </p:pic>
      <p:pic>
        <p:nvPicPr>
          <p:cNvPr id="12" name="Picture 11">
            <a:extLst>
              <a:ext uri="{FF2B5EF4-FFF2-40B4-BE49-F238E27FC236}">
                <a16:creationId xmlns:a16="http://schemas.microsoft.com/office/drawing/2014/main" id="{31AD6F24-BC61-457E-B627-432613FF94D1}"/>
              </a:ext>
            </a:extLst>
          </p:cNvPr>
          <p:cNvPicPr>
            <a:picLocks noChangeAspect="1"/>
          </p:cNvPicPr>
          <p:nvPr/>
        </p:nvPicPr>
        <p:blipFill rotWithShape="1">
          <a:blip r:embed="rId4"/>
          <a:srcRect l="34684" t="33158" r="55834" b="36029"/>
          <a:stretch/>
        </p:blipFill>
        <p:spPr>
          <a:xfrm>
            <a:off x="2209800" y="870773"/>
            <a:ext cx="3048000" cy="3091627"/>
          </a:xfrm>
          <a:prstGeom prst="rect">
            <a:avLst/>
          </a:prstGeom>
        </p:spPr>
      </p:pic>
    </p:spTree>
    <p:extLst>
      <p:ext uri="{BB962C8B-B14F-4D97-AF65-F5344CB8AC3E}">
        <p14:creationId xmlns:p14="http://schemas.microsoft.com/office/powerpoint/2010/main" val="271958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5BE0B18-ECC3-47EA-98B7-5D0EC606C5EA}"/>
              </a:ext>
            </a:extLst>
          </p:cNvPr>
          <p:cNvGrpSpPr/>
          <p:nvPr/>
        </p:nvGrpSpPr>
        <p:grpSpPr>
          <a:xfrm>
            <a:off x="0" y="6587923"/>
            <a:ext cx="9144000" cy="276999"/>
            <a:chOff x="0" y="6587923"/>
            <a:chExt cx="9144000" cy="276999"/>
          </a:xfrm>
        </p:grpSpPr>
        <p:sp>
          <p:nvSpPr>
            <p:cNvPr id="6" name="Rectangle 5"/>
            <p:cNvSpPr/>
            <p:nvPr/>
          </p:nvSpPr>
          <p:spPr>
            <a:xfrm>
              <a:off x="0" y="6629400"/>
              <a:ext cx="9144000" cy="228600"/>
            </a:xfrm>
            <a:prstGeom prst="rect">
              <a:avLst/>
            </a:prstGeom>
            <a:solidFill>
              <a:srgbClr val="4F1F57"/>
            </a:solidFill>
            <a:ln>
              <a:solidFill>
                <a:srgbClr val="4F1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6587923"/>
              <a:ext cx="8686800" cy="276999"/>
            </a:xfrm>
            <a:prstGeom prst="rect">
              <a:avLst/>
            </a:prstGeom>
            <a:noFill/>
          </p:spPr>
          <p:txBody>
            <a:bodyPr wrap="square" rtlCol="0">
              <a:spAutoFit/>
            </a:bodyPr>
            <a:lstStyle/>
            <a:p>
              <a:pPr algn="ctr"/>
              <a:r>
                <a:rPr lang="en-US" sz="1200" dirty="0">
                  <a:solidFill>
                    <a:srgbClr val="FFC000"/>
                  </a:solidFill>
                  <a:latin typeface="Arial" panose="020B0604020202020204" pitchFamily="34" charset="0"/>
                  <a:cs typeface="Arial" panose="020B0604020202020204" pitchFamily="34" charset="0"/>
                </a:rPr>
                <a:t>New Mexico Department of Information Technology</a:t>
              </a:r>
            </a:p>
          </p:txBody>
        </p:sp>
      </p:grpSp>
      <p:sp>
        <p:nvSpPr>
          <p:cNvPr id="8" name="Slide Number Placeholder 7">
            <a:extLst>
              <a:ext uri="{FF2B5EF4-FFF2-40B4-BE49-F238E27FC236}">
                <a16:creationId xmlns:a16="http://schemas.microsoft.com/office/drawing/2014/main" id="{DE246DAA-B370-4E5D-B975-15BFA54AB7E3}"/>
              </a:ext>
            </a:extLst>
          </p:cNvPr>
          <p:cNvSpPr>
            <a:spLocks noGrp="1"/>
          </p:cNvSpPr>
          <p:nvPr>
            <p:ph type="sldNum" sz="quarter" idx="12"/>
          </p:nvPr>
        </p:nvSpPr>
        <p:spPr/>
        <p:txBody>
          <a:bodyPr/>
          <a:lstStyle/>
          <a:p>
            <a:fld id="{F3C55B6F-CC67-459F-94FE-CB2DD70687AB}" type="slidenum">
              <a:rPr lang="en-US" smtClean="0"/>
              <a:pPr/>
              <a:t>5</a:t>
            </a:fld>
            <a:endParaRPr lang="en-US"/>
          </a:p>
        </p:txBody>
      </p:sp>
      <p:pic>
        <p:nvPicPr>
          <p:cNvPr id="15" name="Picture 14">
            <a:extLst>
              <a:ext uri="{FF2B5EF4-FFF2-40B4-BE49-F238E27FC236}">
                <a16:creationId xmlns:a16="http://schemas.microsoft.com/office/drawing/2014/main" id="{069F01C4-E087-4135-BD08-393636B4C9AF}"/>
              </a:ext>
            </a:extLst>
          </p:cNvPr>
          <p:cNvPicPr>
            <a:picLocks noChangeAspect="1"/>
          </p:cNvPicPr>
          <p:nvPr/>
        </p:nvPicPr>
        <p:blipFill rotWithShape="1">
          <a:blip r:embed="rId2"/>
          <a:srcRect t="24242"/>
          <a:stretch/>
        </p:blipFill>
        <p:spPr>
          <a:xfrm>
            <a:off x="2828925" y="84668"/>
            <a:ext cx="3495675" cy="238125"/>
          </a:xfrm>
          <a:prstGeom prst="rect">
            <a:avLst/>
          </a:prstGeom>
        </p:spPr>
      </p:pic>
      <p:pic>
        <p:nvPicPr>
          <p:cNvPr id="4" name="Picture 3">
            <a:extLst>
              <a:ext uri="{FF2B5EF4-FFF2-40B4-BE49-F238E27FC236}">
                <a16:creationId xmlns:a16="http://schemas.microsoft.com/office/drawing/2014/main" id="{FCCCF17A-BDA7-4D1A-A6FC-E4176C445FC6}"/>
              </a:ext>
            </a:extLst>
          </p:cNvPr>
          <p:cNvPicPr>
            <a:picLocks noChangeAspect="1"/>
          </p:cNvPicPr>
          <p:nvPr/>
        </p:nvPicPr>
        <p:blipFill rotWithShape="1">
          <a:blip r:embed="rId3"/>
          <a:srcRect t="1049"/>
          <a:stretch/>
        </p:blipFill>
        <p:spPr>
          <a:xfrm>
            <a:off x="2028825" y="415069"/>
            <a:ext cx="5086350" cy="6132010"/>
          </a:xfrm>
          <a:prstGeom prst="rect">
            <a:avLst/>
          </a:prstGeom>
        </p:spPr>
      </p:pic>
    </p:spTree>
    <p:extLst>
      <p:ext uri="{BB962C8B-B14F-4D97-AF65-F5344CB8AC3E}">
        <p14:creationId xmlns:p14="http://schemas.microsoft.com/office/powerpoint/2010/main" val="2593006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Estimate $ to Complete (E) </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50</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66255" y="4792132"/>
            <a:ext cx="8820727" cy="1754320"/>
          </a:xfrm>
        </p:spPr>
        <p:txBody>
          <a:bodyPr>
            <a:noAutofit/>
          </a:bodyPr>
          <a:lstStyle/>
          <a:p>
            <a:pPr>
              <a:spcBef>
                <a:spcPts val="0"/>
              </a:spcBef>
              <a:spcAft>
                <a:spcPts val="1200"/>
              </a:spcAft>
            </a:pPr>
            <a:r>
              <a:rPr lang="en-US" sz="2000" dirty="0"/>
              <a:t>Enter the total dollar amount to be spent on the project.  </a:t>
            </a:r>
            <a:r>
              <a:rPr lang="en-US" dirty="0"/>
              <a:t>Usually, </a:t>
            </a:r>
            <a:r>
              <a:rPr lang="en-US" sz="2000" dirty="0"/>
              <a:t>this amount will not exceed the current appropriation amount, but there are some exceptions. </a:t>
            </a:r>
            <a:r>
              <a:rPr lang="en-US" dirty="0"/>
              <a:t>This is a monetary field, enter numbers only</a:t>
            </a:r>
            <a:endParaRPr lang="en-US" sz="2000" dirty="0"/>
          </a:p>
          <a:p>
            <a:pPr>
              <a:spcBef>
                <a:spcPts val="0"/>
              </a:spcBef>
              <a:spcAft>
                <a:spcPts val="1200"/>
              </a:spcAft>
            </a:pPr>
            <a:r>
              <a:rPr lang="en-US" dirty="0"/>
              <a:t>Again, if you have explanatory text, do not enter it here – enter it in the Budget Status Detail field</a:t>
            </a:r>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rotWithShape="1">
          <a:blip r:embed="rId3"/>
          <a:srcRect l="47129" t="14511" r="39474"/>
          <a:stretch/>
        </p:blipFill>
        <p:spPr>
          <a:xfrm>
            <a:off x="677332" y="795866"/>
            <a:ext cx="1066800" cy="3664280"/>
          </a:xfrm>
          <a:prstGeom prst="rect">
            <a:avLst/>
          </a:prstGeom>
        </p:spPr>
      </p:pic>
      <p:pic>
        <p:nvPicPr>
          <p:cNvPr id="8" name="Picture 7">
            <a:extLst>
              <a:ext uri="{FF2B5EF4-FFF2-40B4-BE49-F238E27FC236}">
                <a16:creationId xmlns:a16="http://schemas.microsoft.com/office/drawing/2014/main" id="{99745DB0-AC89-470C-8B2F-CD03DA42828A}"/>
              </a:ext>
            </a:extLst>
          </p:cNvPr>
          <p:cNvPicPr>
            <a:picLocks noChangeAspect="1"/>
          </p:cNvPicPr>
          <p:nvPr/>
        </p:nvPicPr>
        <p:blipFill rotWithShape="1">
          <a:blip r:embed="rId4"/>
          <a:srcRect l="38125" t="37999" r="54375" b="23333"/>
          <a:stretch/>
        </p:blipFill>
        <p:spPr>
          <a:xfrm>
            <a:off x="2362200" y="765240"/>
            <a:ext cx="2590800" cy="4035360"/>
          </a:xfrm>
          <a:prstGeom prst="rect">
            <a:avLst/>
          </a:prstGeom>
        </p:spPr>
      </p:pic>
    </p:spTree>
    <p:extLst>
      <p:ext uri="{BB962C8B-B14F-4D97-AF65-F5344CB8AC3E}">
        <p14:creationId xmlns:p14="http://schemas.microsoft.com/office/powerpoint/2010/main" val="3414729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Total Costs (S+E=T)</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51</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99505" y="4979080"/>
            <a:ext cx="8820727" cy="1366640"/>
          </a:xfrm>
        </p:spPr>
        <p:txBody>
          <a:bodyPr>
            <a:noAutofit/>
          </a:bodyPr>
          <a:lstStyle/>
          <a:p>
            <a:pPr>
              <a:spcBef>
                <a:spcPts val="0"/>
              </a:spcBef>
              <a:spcAft>
                <a:spcPts val="1200"/>
              </a:spcAft>
            </a:pPr>
            <a:r>
              <a:rPr lang="en-US" sz="2000" dirty="0"/>
              <a:t>This is the sum of Project $ spent to date and Estimated $ to complete fields. </a:t>
            </a:r>
            <a:r>
              <a:rPr lang="en-US" dirty="0"/>
              <a:t>This is a monetary field, enter numbers only</a:t>
            </a:r>
          </a:p>
          <a:p>
            <a:pPr>
              <a:spcBef>
                <a:spcPts val="0"/>
              </a:spcBef>
              <a:spcAft>
                <a:spcPts val="1200"/>
              </a:spcAft>
            </a:pPr>
            <a:r>
              <a:rPr lang="en-US" dirty="0"/>
              <a:t>Again, if you have explanatory text, do not enter it here – enter it in the Budget Status Detail field</a:t>
            </a:r>
          </a:p>
          <a:p>
            <a:pPr>
              <a:spcBef>
                <a:spcPts val="0"/>
              </a:spcBef>
              <a:spcAft>
                <a:spcPts val="1200"/>
              </a:spcAft>
            </a:pPr>
            <a:endParaRPr lang="en-US" dirty="0"/>
          </a:p>
          <a:p>
            <a:pPr>
              <a:spcBef>
                <a:spcPts val="0"/>
              </a:spcBef>
              <a:spcAft>
                <a:spcPts val="1200"/>
              </a:spcAft>
            </a:pPr>
            <a:endParaRPr lang="en-US" sz="2000" dirty="0"/>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rotWithShape="1">
          <a:blip r:embed="rId3"/>
          <a:srcRect l="59569" t="12733" r="27034"/>
          <a:stretch/>
        </p:blipFill>
        <p:spPr>
          <a:xfrm>
            <a:off x="457200" y="885260"/>
            <a:ext cx="1066800" cy="3740480"/>
          </a:xfrm>
          <a:prstGeom prst="rect">
            <a:avLst/>
          </a:prstGeom>
        </p:spPr>
      </p:pic>
      <p:pic>
        <p:nvPicPr>
          <p:cNvPr id="4" name="Picture 3">
            <a:extLst>
              <a:ext uri="{FF2B5EF4-FFF2-40B4-BE49-F238E27FC236}">
                <a16:creationId xmlns:a16="http://schemas.microsoft.com/office/drawing/2014/main" id="{25F427B1-D868-4DA3-9311-1812B1F49D8B}"/>
              </a:ext>
            </a:extLst>
          </p:cNvPr>
          <p:cNvPicPr>
            <a:picLocks noChangeAspect="1"/>
          </p:cNvPicPr>
          <p:nvPr/>
        </p:nvPicPr>
        <p:blipFill rotWithShape="1">
          <a:blip r:embed="rId4"/>
          <a:srcRect l="26667" t="42000" r="61666" b="32398"/>
          <a:stretch/>
        </p:blipFill>
        <p:spPr>
          <a:xfrm>
            <a:off x="1676399" y="885259"/>
            <a:ext cx="4416905" cy="3232315"/>
          </a:xfrm>
          <a:prstGeom prst="rect">
            <a:avLst/>
          </a:prstGeom>
        </p:spPr>
      </p:pic>
    </p:spTree>
    <p:extLst>
      <p:ext uri="{BB962C8B-B14F-4D97-AF65-F5344CB8AC3E}">
        <p14:creationId xmlns:p14="http://schemas.microsoft.com/office/powerpoint/2010/main" val="2677445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Total Appropriated </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52</a:t>
            </a:fld>
            <a:endParaRPr lang="en-US"/>
          </a:p>
        </p:txBody>
      </p:sp>
      <p:sp>
        <p:nvSpPr>
          <p:cNvPr id="7" name="Content Placeholder 2">
            <a:extLst>
              <a:ext uri="{FF2B5EF4-FFF2-40B4-BE49-F238E27FC236}">
                <a16:creationId xmlns:a16="http://schemas.microsoft.com/office/drawing/2014/main" id="{AE6AFD64-B0D2-4BCF-9159-0307A668346B}"/>
              </a:ext>
            </a:extLst>
          </p:cNvPr>
          <p:cNvSpPr>
            <a:spLocks noGrp="1"/>
          </p:cNvSpPr>
          <p:nvPr>
            <p:ph idx="1"/>
          </p:nvPr>
        </p:nvSpPr>
        <p:spPr>
          <a:xfrm>
            <a:off x="166255" y="4800600"/>
            <a:ext cx="8820727" cy="1681360"/>
          </a:xfrm>
        </p:spPr>
        <p:txBody>
          <a:bodyPr>
            <a:noAutofit/>
          </a:bodyPr>
          <a:lstStyle/>
          <a:p>
            <a:pPr>
              <a:spcBef>
                <a:spcPts val="0"/>
              </a:spcBef>
              <a:spcAft>
                <a:spcPts val="1200"/>
              </a:spcAft>
            </a:pPr>
            <a:r>
              <a:rPr lang="en-US" sz="2000" dirty="0"/>
              <a:t>Enter the sum of all appropriations allocated to the project.  This amount should match the appropriation listed in your most current PCC documentation. </a:t>
            </a:r>
            <a:r>
              <a:rPr lang="en-US" dirty="0"/>
              <a:t>This is a monetary field, enter numbers only</a:t>
            </a:r>
            <a:endParaRPr lang="en-US" sz="2000" dirty="0"/>
          </a:p>
          <a:p>
            <a:pPr>
              <a:spcBef>
                <a:spcPts val="0"/>
              </a:spcBef>
              <a:spcAft>
                <a:spcPts val="1200"/>
              </a:spcAft>
            </a:pPr>
            <a:r>
              <a:rPr lang="en-US" dirty="0"/>
              <a:t>If you have explanatory text, do not enter it here – enter it in the Budget Status Detail field</a:t>
            </a:r>
          </a:p>
          <a:p>
            <a:pPr>
              <a:spcBef>
                <a:spcPts val="0"/>
              </a:spcBef>
              <a:spcAft>
                <a:spcPts val="1200"/>
              </a:spcAft>
            </a:pPr>
            <a:endParaRPr lang="en-US" sz="2000" dirty="0"/>
          </a:p>
        </p:txBody>
      </p:sp>
      <p:pic>
        <p:nvPicPr>
          <p:cNvPr id="8" name="Picture 7">
            <a:extLst>
              <a:ext uri="{FF2B5EF4-FFF2-40B4-BE49-F238E27FC236}">
                <a16:creationId xmlns:a16="http://schemas.microsoft.com/office/drawing/2014/main" id="{3EB495C9-719D-4C97-A766-3E51F82EC7E3}"/>
              </a:ext>
            </a:extLst>
          </p:cNvPr>
          <p:cNvPicPr>
            <a:picLocks noChangeAspect="1"/>
          </p:cNvPicPr>
          <p:nvPr/>
        </p:nvPicPr>
        <p:blipFill rotWithShape="1">
          <a:blip r:embed="rId3"/>
          <a:srcRect l="71770" t="13934" r="12918"/>
          <a:stretch/>
        </p:blipFill>
        <p:spPr>
          <a:xfrm>
            <a:off x="533400" y="990601"/>
            <a:ext cx="1219200" cy="3689020"/>
          </a:xfrm>
          <a:prstGeom prst="rect">
            <a:avLst/>
          </a:prstGeom>
        </p:spPr>
      </p:pic>
      <p:pic>
        <p:nvPicPr>
          <p:cNvPr id="6" name="Picture 5">
            <a:extLst>
              <a:ext uri="{FF2B5EF4-FFF2-40B4-BE49-F238E27FC236}">
                <a16:creationId xmlns:a16="http://schemas.microsoft.com/office/drawing/2014/main" id="{0480584B-DC15-4B71-9765-A69FB3E2257C}"/>
              </a:ext>
            </a:extLst>
          </p:cNvPr>
          <p:cNvPicPr>
            <a:picLocks noChangeAspect="1"/>
          </p:cNvPicPr>
          <p:nvPr/>
        </p:nvPicPr>
        <p:blipFill rotWithShape="1">
          <a:blip r:embed="rId4"/>
          <a:srcRect l="30164" t="38459" r="59180" b="41083"/>
          <a:stretch/>
        </p:blipFill>
        <p:spPr>
          <a:xfrm>
            <a:off x="2286000" y="990601"/>
            <a:ext cx="4953000" cy="2971800"/>
          </a:xfrm>
          <a:prstGeom prst="rect">
            <a:avLst/>
          </a:prstGeom>
        </p:spPr>
      </p:pic>
    </p:spTree>
    <p:extLst>
      <p:ext uri="{BB962C8B-B14F-4D97-AF65-F5344CB8AC3E}">
        <p14:creationId xmlns:p14="http://schemas.microsoft.com/office/powerpoint/2010/main" val="3611516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 Project Budget: Total DoIT Certified Funds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53</a:t>
            </a:fld>
            <a:endParaRPr lang="en-US"/>
          </a:p>
        </p:txBody>
      </p:sp>
      <p:pic>
        <p:nvPicPr>
          <p:cNvPr id="5" name="Picture 4">
            <a:extLst>
              <a:ext uri="{FF2B5EF4-FFF2-40B4-BE49-F238E27FC236}">
                <a16:creationId xmlns:a16="http://schemas.microsoft.com/office/drawing/2014/main" id="{0CDFBC0C-0D5E-47AD-B47A-5F9F2A37CD3C}"/>
              </a:ext>
            </a:extLst>
          </p:cNvPr>
          <p:cNvPicPr>
            <a:picLocks noChangeAspect="1"/>
          </p:cNvPicPr>
          <p:nvPr/>
        </p:nvPicPr>
        <p:blipFill rotWithShape="1">
          <a:blip r:embed="rId3"/>
          <a:srcRect l="86364" t="14222" r="-718"/>
          <a:stretch/>
        </p:blipFill>
        <p:spPr>
          <a:xfrm>
            <a:off x="914400" y="893869"/>
            <a:ext cx="1143000" cy="3144732"/>
          </a:xfrm>
          <a:prstGeom prst="rect">
            <a:avLst/>
          </a:prstGeom>
        </p:spPr>
      </p:pic>
      <p:sp>
        <p:nvSpPr>
          <p:cNvPr id="6" name="Content Placeholder 2">
            <a:extLst>
              <a:ext uri="{FF2B5EF4-FFF2-40B4-BE49-F238E27FC236}">
                <a16:creationId xmlns:a16="http://schemas.microsoft.com/office/drawing/2014/main" id="{6C13B2F1-8A39-491A-8396-65E19ADED096}"/>
              </a:ext>
            </a:extLst>
          </p:cNvPr>
          <p:cNvSpPr>
            <a:spLocks noGrp="1"/>
          </p:cNvSpPr>
          <p:nvPr>
            <p:ph idx="1"/>
          </p:nvPr>
        </p:nvSpPr>
        <p:spPr>
          <a:xfrm>
            <a:off x="191244" y="4650236"/>
            <a:ext cx="8820727" cy="1826764"/>
          </a:xfrm>
        </p:spPr>
        <p:txBody>
          <a:bodyPr>
            <a:noAutofit/>
          </a:bodyPr>
          <a:lstStyle/>
          <a:p>
            <a:pPr>
              <a:spcBef>
                <a:spcPts val="0"/>
              </a:spcBef>
              <a:spcAft>
                <a:spcPts val="1200"/>
              </a:spcAft>
            </a:pPr>
            <a:r>
              <a:rPr lang="en-US" sz="2000" dirty="0"/>
              <a:t>Enter the sum of all PCC certified funds for the project.  This amount should match the total amount of certified dollars listed in your most current PCC documentation. </a:t>
            </a:r>
            <a:r>
              <a:rPr lang="en-US" dirty="0"/>
              <a:t>This is a monetary field, enter numbers only</a:t>
            </a:r>
            <a:endParaRPr lang="en-US" sz="2000" dirty="0"/>
          </a:p>
          <a:p>
            <a:pPr>
              <a:spcBef>
                <a:spcPts val="0"/>
              </a:spcBef>
              <a:spcAft>
                <a:spcPts val="1200"/>
              </a:spcAft>
            </a:pPr>
            <a:r>
              <a:rPr lang="en-US" dirty="0"/>
              <a:t>If you have explanatory text, do not enter it here – enter it in the Budget Status Detail field</a:t>
            </a:r>
          </a:p>
          <a:p>
            <a:pPr>
              <a:spcBef>
                <a:spcPts val="0"/>
              </a:spcBef>
              <a:spcAft>
                <a:spcPts val="1200"/>
              </a:spcAft>
            </a:pPr>
            <a:endParaRPr lang="en-US" dirty="0"/>
          </a:p>
          <a:p>
            <a:pPr>
              <a:spcBef>
                <a:spcPts val="0"/>
              </a:spcBef>
              <a:spcAft>
                <a:spcPts val="1200"/>
              </a:spcAft>
            </a:pPr>
            <a:endParaRPr lang="en-US" sz="2000" dirty="0"/>
          </a:p>
        </p:txBody>
      </p:sp>
      <p:pic>
        <p:nvPicPr>
          <p:cNvPr id="8" name="Picture 7">
            <a:extLst>
              <a:ext uri="{FF2B5EF4-FFF2-40B4-BE49-F238E27FC236}">
                <a16:creationId xmlns:a16="http://schemas.microsoft.com/office/drawing/2014/main" id="{80C78C7C-F6B8-4008-B8DC-9472153C68AC}"/>
              </a:ext>
            </a:extLst>
          </p:cNvPr>
          <p:cNvPicPr>
            <a:picLocks noChangeAspect="1"/>
          </p:cNvPicPr>
          <p:nvPr/>
        </p:nvPicPr>
        <p:blipFill rotWithShape="1">
          <a:blip r:embed="rId4"/>
          <a:srcRect l="19372" t="36797" r="72659" b="35497"/>
          <a:stretch/>
        </p:blipFill>
        <p:spPr>
          <a:xfrm>
            <a:off x="2514600" y="893869"/>
            <a:ext cx="3200400" cy="3477574"/>
          </a:xfrm>
          <a:prstGeom prst="rect">
            <a:avLst/>
          </a:prstGeom>
        </p:spPr>
      </p:pic>
    </p:spTree>
    <p:extLst>
      <p:ext uri="{BB962C8B-B14F-4D97-AF65-F5344CB8AC3E}">
        <p14:creationId xmlns:p14="http://schemas.microsoft.com/office/powerpoint/2010/main" val="3037684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86105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C. Project Budget:</a:t>
            </a:r>
          </a:p>
        </p:txBody>
      </p:sp>
      <p:sp>
        <p:nvSpPr>
          <p:cNvPr id="5" name="Slide Number Placeholder 4">
            <a:extLst>
              <a:ext uri="{FF2B5EF4-FFF2-40B4-BE49-F238E27FC236}">
                <a16:creationId xmlns:a16="http://schemas.microsoft.com/office/drawing/2014/main" id="{9534B99C-9E7B-48F5-B46D-C5AEEBE84AAC}"/>
              </a:ext>
            </a:extLst>
          </p:cNvPr>
          <p:cNvSpPr>
            <a:spLocks noGrp="1"/>
          </p:cNvSpPr>
          <p:nvPr>
            <p:ph type="sldNum" sz="quarter" idx="12"/>
          </p:nvPr>
        </p:nvSpPr>
        <p:spPr/>
        <p:txBody>
          <a:bodyPr/>
          <a:lstStyle/>
          <a:p>
            <a:fld id="{F3C55B6F-CC67-459F-94FE-CB2DD70687AB}" type="slidenum">
              <a:rPr lang="en-US" smtClean="0"/>
              <a:pPr/>
              <a:t>54</a:t>
            </a:fld>
            <a:endParaRPr lang="en-US"/>
          </a:p>
        </p:txBody>
      </p:sp>
      <p:pic>
        <p:nvPicPr>
          <p:cNvPr id="8" name="Picture 7">
            <a:extLst>
              <a:ext uri="{FF2B5EF4-FFF2-40B4-BE49-F238E27FC236}">
                <a16:creationId xmlns:a16="http://schemas.microsoft.com/office/drawing/2014/main" id="{98B967E0-0D09-4D1B-88B9-708A60ED2DF8}"/>
              </a:ext>
            </a:extLst>
          </p:cNvPr>
          <p:cNvPicPr>
            <a:picLocks noChangeAspect="1"/>
          </p:cNvPicPr>
          <p:nvPr/>
        </p:nvPicPr>
        <p:blipFill>
          <a:blip r:embed="rId2"/>
          <a:stretch>
            <a:fillRect/>
          </a:stretch>
        </p:blipFill>
        <p:spPr>
          <a:xfrm>
            <a:off x="762000" y="1066800"/>
            <a:ext cx="7696200" cy="5257800"/>
          </a:xfrm>
          <a:prstGeom prst="rect">
            <a:avLst/>
          </a:prstGeom>
        </p:spPr>
      </p:pic>
    </p:spTree>
    <p:extLst>
      <p:ext uri="{BB962C8B-B14F-4D97-AF65-F5344CB8AC3E}">
        <p14:creationId xmlns:p14="http://schemas.microsoft.com/office/powerpoint/2010/main" val="900536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Questions Related To:</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55</a:t>
            </a:fld>
            <a:endParaRPr lang="en-US"/>
          </a:p>
        </p:txBody>
      </p:sp>
      <p:sp>
        <p:nvSpPr>
          <p:cNvPr id="7" name="TextBox 6">
            <a:extLst>
              <a:ext uri="{FF2B5EF4-FFF2-40B4-BE49-F238E27FC236}">
                <a16:creationId xmlns:a16="http://schemas.microsoft.com/office/drawing/2014/main" id="{00261C4D-F8CB-4501-A7FE-66B6942BFC50}"/>
              </a:ext>
            </a:extLst>
          </p:cNvPr>
          <p:cNvSpPr txBox="1"/>
          <p:nvPr/>
        </p:nvSpPr>
        <p:spPr>
          <a:xfrm>
            <a:off x="-36342" y="885574"/>
            <a:ext cx="9180342" cy="427746"/>
          </a:xfrm>
          <a:prstGeom prst="rect">
            <a:avLst/>
          </a:prstGeom>
          <a:noFill/>
        </p:spPr>
        <p:txBody>
          <a:bodyPr wrap="square">
            <a:spAutoFit/>
          </a:bodyPr>
          <a:lstStyle/>
          <a:p>
            <a:pPr marL="517525" lvl="1" algn="ctr">
              <a:lnSpc>
                <a:spcPct val="120000"/>
              </a:lnSpc>
              <a:spcBef>
                <a:spcPts val="0"/>
              </a:spcBef>
              <a:spcAft>
                <a:spcPts val="1800"/>
              </a:spcAft>
            </a:pPr>
            <a:r>
              <a:rPr lang="en-US" sz="2000" dirty="0">
                <a:latin typeface="Arial" panose="020B0604020202020204" pitchFamily="34" charset="0"/>
                <a:cs typeface="Arial" panose="020B0604020202020204" pitchFamily="34" charset="0"/>
              </a:rPr>
              <a:t>c)  Project Budget </a:t>
            </a:r>
          </a:p>
        </p:txBody>
      </p:sp>
      <p:pic>
        <p:nvPicPr>
          <p:cNvPr id="8" name="Picture 7">
            <a:extLst>
              <a:ext uri="{FF2B5EF4-FFF2-40B4-BE49-F238E27FC236}">
                <a16:creationId xmlns:a16="http://schemas.microsoft.com/office/drawing/2014/main" id="{9EB4B42C-308A-4D16-9333-7B32D40B027C}"/>
              </a:ext>
            </a:extLst>
          </p:cNvPr>
          <p:cNvPicPr>
            <a:picLocks noChangeAspect="1"/>
          </p:cNvPicPr>
          <p:nvPr/>
        </p:nvPicPr>
        <p:blipFill>
          <a:blip r:embed="rId2"/>
          <a:stretch>
            <a:fillRect/>
          </a:stretch>
        </p:blipFill>
        <p:spPr>
          <a:xfrm>
            <a:off x="609600" y="1915321"/>
            <a:ext cx="7962900" cy="4286250"/>
          </a:xfrm>
          <a:prstGeom prst="rect">
            <a:avLst/>
          </a:prstGeom>
        </p:spPr>
      </p:pic>
      <p:pic>
        <p:nvPicPr>
          <p:cNvPr id="9" name="Content Placeholder 9" descr="Help with solid fill">
            <a:extLst>
              <a:ext uri="{FF2B5EF4-FFF2-40B4-BE49-F238E27FC236}">
                <a16:creationId xmlns:a16="http://schemas.microsoft.com/office/drawing/2014/main" id="{77001699-7DC3-4F6F-9A9C-61C5880E17E9}"/>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447796" cy="1538037"/>
          </a:xfrm>
        </p:spPr>
      </p:pic>
    </p:spTree>
    <p:extLst>
      <p:ext uri="{BB962C8B-B14F-4D97-AF65-F5344CB8AC3E}">
        <p14:creationId xmlns:p14="http://schemas.microsoft.com/office/powerpoint/2010/main" val="2610149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D. Monthly Report - Contact Information</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56</a:t>
            </a:fld>
            <a:endParaRPr lang="en-US"/>
          </a:p>
        </p:txBody>
      </p:sp>
      <p:pic>
        <p:nvPicPr>
          <p:cNvPr id="7" name="Picture 6">
            <a:extLst>
              <a:ext uri="{FF2B5EF4-FFF2-40B4-BE49-F238E27FC236}">
                <a16:creationId xmlns:a16="http://schemas.microsoft.com/office/drawing/2014/main" id="{804B75B6-5342-48F3-B02C-FBF3AE3E6221}"/>
              </a:ext>
            </a:extLst>
          </p:cNvPr>
          <p:cNvPicPr>
            <a:picLocks noChangeAspect="1"/>
          </p:cNvPicPr>
          <p:nvPr/>
        </p:nvPicPr>
        <p:blipFill>
          <a:blip r:embed="rId3"/>
          <a:stretch>
            <a:fillRect/>
          </a:stretch>
        </p:blipFill>
        <p:spPr>
          <a:xfrm>
            <a:off x="1286464" y="1219200"/>
            <a:ext cx="6705600" cy="4045646"/>
          </a:xfrm>
          <a:prstGeom prst="rect">
            <a:avLst/>
          </a:prstGeom>
        </p:spPr>
      </p:pic>
    </p:spTree>
    <p:extLst>
      <p:ext uri="{BB962C8B-B14F-4D97-AF65-F5344CB8AC3E}">
        <p14:creationId xmlns:p14="http://schemas.microsoft.com/office/powerpoint/2010/main" val="421775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fontScale="90000"/>
          </a:bodyPr>
          <a:lstStyle/>
          <a:p>
            <a:r>
              <a:rPr lang="en-US" sz="2800" b="1" dirty="0">
                <a:solidFill>
                  <a:srgbClr val="4F1F57"/>
                </a:solidFill>
                <a:latin typeface="Arial" panose="020B0604020202020204" pitchFamily="34" charset="0"/>
                <a:cs typeface="Arial" panose="020B0604020202020204" pitchFamily="34" charset="0"/>
              </a:rPr>
              <a:t>D. Contact Information: Agency Name and Agency Code</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57</a:t>
            </a:fld>
            <a:endParaRPr lang="en-US"/>
          </a:p>
        </p:txBody>
      </p:sp>
      <p:sp>
        <p:nvSpPr>
          <p:cNvPr id="6" name="Content Placeholder 2">
            <a:extLst>
              <a:ext uri="{FF2B5EF4-FFF2-40B4-BE49-F238E27FC236}">
                <a16:creationId xmlns:a16="http://schemas.microsoft.com/office/drawing/2014/main" id="{6C13B2F1-8A39-491A-8396-65E19ADED096}"/>
              </a:ext>
            </a:extLst>
          </p:cNvPr>
          <p:cNvSpPr>
            <a:spLocks noGrp="1"/>
          </p:cNvSpPr>
          <p:nvPr>
            <p:ph idx="1"/>
          </p:nvPr>
        </p:nvSpPr>
        <p:spPr>
          <a:xfrm>
            <a:off x="3048000" y="990766"/>
            <a:ext cx="5938982" cy="5181434"/>
          </a:xfrm>
        </p:spPr>
        <p:txBody>
          <a:bodyPr>
            <a:noAutofit/>
          </a:bodyPr>
          <a:lstStyle/>
          <a:p>
            <a:pPr>
              <a:spcBef>
                <a:spcPts val="0"/>
              </a:spcBef>
              <a:spcAft>
                <a:spcPts val="1200"/>
              </a:spcAft>
            </a:pPr>
            <a:r>
              <a:rPr lang="en-US" sz="2000" dirty="0"/>
              <a:t>Select your Agency Name from the drop-down field</a:t>
            </a:r>
          </a:p>
          <a:p>
            <a:pPr>
              <a:spcBef>
                <a:spcPts val="0"/>
              </a:spcBef>
              <a:spcAft>
                <a:spcPts val="1200"/>
              </a:spcAft>
            </a:pPr>
            <a:r>
              <a:rPr lang="en-US" dirty="0"/>
              <a:t>Based on your Agency Name selection, the Agency Code field will auto-populate</a:t>
            </a:r>
          </a:p>
          <a:p>
            <a:pPr>
              <a:spcBef>
                <a:spcPts val="0"/>
              </a:spcBef>
              <a:spcAft>
                <a:spcPts val="1200"/>
              </a:spcAft>
            </a:pPr>
            <a:endParaRPr lang="en-US" sz="2000" dirty="0"/>
          </a:p>
        </p:txBody>
      </p:sp>
      <p:pic>
        <p:nvPicPr>
          <p:cNvPr id="4" name="Picture 3">
            <a:extLst>
              <a:ext uri="{FF2B5EF4-FFF2-40B4-BE49-F238E27FC236}">
                <a16:creationId xmlns:a16="http://schemas.microsoft.com/office/drawing/2014/main" id="{C0653604-F6BD-4097-8E7F-144C20E50FFD}"/>
              </a:ext>
            </a:extLst>
          </p:cNvPr>
          <p:cNvPicPr>
            <a:picLocks noChangeAspect="1"/>
          </p:cNvPicPr>
          <p:nvPr/>
        </p:nvPicPr>
        <p:blipFill rotWithShape="1">
          <a:blip r:embed="rId3"/>
          <a:srcRect l="20833" t="42000" r="73612" b="6150"/>
          <a:stretch/>
        </p:blipFill>
        <p:spPr>
          <a:xfrm>
            <a:off x="609600" y="990766"/>
            <a:ext cx="1828800" cy="5333834"/>
          </a:xfrm>
          <a:prstGeom prst="rect">
            <a:avLst/>
          </a:prstGeom>
        </p:spPr>
      </p:pic>
    </p:spTree>
    <p:extLst>
      <p:ext uri="{BB962C8B-B14F-4D97-AF65-F5344CB8AC3E}">
        <p14:creationId xmlns:p14="http://schemas.microsoft.com/office/powerpoint/2010/main" val="1551630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D. Contact Information: Sponsor, Project Manager</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58</a:t>
            </a:fld>
            <a:endParaRPr lang="en-US"/>
          </a:p>
        </p:txBody>
      </p:sp>
      <p:pic>
        <p:nvPicPr>
          <p:cNvPr id="8" name="Picture 7">
            <a:extLst>
              <a:ext uri="{FF2B5EF4-FFF2-40B4-BE49-F238E27FC236}">
                <a16:creationId xmlns:a16="http://schemas.microsoft.com/office/drawing/2014/main" id="{CD3F7927-67C7-4EEB-9195-1F45094FE2B6}"/>
              </a:ext>
            </a:extLst>
          </p:cNvPr>
          <p:cNvPicPr>
            <a:picLocks noChangeAspect="1"/>
          </p:cNvPicPr>
          <p:nvPr/>
        </p:nvPicPr>
        <p:blipFill rotWithShape="1">
          <a:blip r:embed="rId3"/>
          <a:srcRect l="23864" t="15242" r="1136"/>
          <a:stretch/>
        </p:blipFill>
        <p:spPr>
          <a:xfrm>
            <a:off x="2057400" y="762000"/>
            <a:ext cx="5029200" cy="3429000"/>
          </a:xfrm>
          <a:prstGeom prst="rect">
            <a:avLst/>
          </a:prstGeom>
        </p:spPr>
      </p:pic>
      <p:sp>
        <p:nvSpPr>
          <p:cNvPr id="9" name="Content Placeholder 2">
            <a:extLst>
              <a:ext uri="{FF2B5EF4-FFF2-40B4-BE49-F238E27FC236}">
                <a16:creationId xmlns:a16="http://schemas.microsoft.com/office/drawing/2014/main" id="{41549D0A-B193-4D66-898C-4919E5D4FD3F}"/>
              </a:ext>
            </a:extLst>
          </p:cNvPr>
          <p:cNvSpPr>
            <a:spLocks noGrp="1"/>
          </p:cNvSpPr>
          <p:nvPr>
            <p:ph idx="1"/>
          </p:nvPr>
        </p:nvSpPr>
        <p:spPr>
          <a:xfrm>
            <a:off x="152400" y="4343400"/>
            <a:ext cx="8834582" cy="1828800"/>
          </a:xfrm>
        </p:spPr>
        <p:txBody>
          <a:bodyPr>
            <a:noAutofit/>
          </a:bodyPr>
          <a:lstStyle/>
          <a:p>
            <a:pPr>
              <a:spcBef>
                <a:spcPts val="0"/>
              </a:spcBef>
              <a:spcAft>
                <a:spcPts val="1200"/>
              </a:spcAft>
            </a:pPr>
            <a:r>
              <a:rPr lang="en-US" dirty="0"/>
              <a:t>Update information when staff changes occur</a:t>
            </a:r>
          </a:p>
          <a:p>
            <a:pPr>
              <a:spcBef>
                <a:spcPts val="0"/>
              </a:spcBef>
              <a:spcAft>
                <a:spcPts val="1200"/>
              </a:spcAft>
            </a:pPr>
            <a:r>
              <a:rPr lang="en-US" sz="2000" dirty="0"/>
              <a:t>Executive Sponsor: first and last name </a:t>
            </a:r>
          </a:p>
          <a:p>
            <a:pPr>
              <a:spcBef>
                <a:spcPts val="0"/>
              </a:spcBef>
              <a:spcAft>
                <a:spcPts val="1200"/>
              </a:spcAft>
            </a:pPr>
            <a:r>
              <a:rPr lang="en-US" sz="2000" dirty="0"/>
              <a:t>Project Manager: first and last name </a:t>
            </a:r>
          </a:p>
          <a:p>
            <a:pPr>
              <a:spcBef>
                <a:spcPts val="0"/>
              </a:spcBef>
              <a:spcAft>
                <a:spcPts val="1200"/>
              </a:spcAft>
            </a:pPr>
            <a:r>
              <a:rPr lang="en-US" dirty="0"/>
              <a:t>Project Manager Telephone Number: (xxx) xxx-</a:t>
            </a:r>
            <a:r>
              <a:rPr lang="en-US" dirty="0" err="1"/>
              <a:t>xxxx</a:t>
            </a:r>
            <a:endParaRPr lang="en-US" dirty="0"/>
          </a:p>
          <a:p>
            <a:pPr>
              <a:spcBef>
                <a:spcPts val="0"/>
              </a:spcBef>
              <a:spcAft>
                <a:spcPts val="1200"/>
              </a:spcAft>
            </a:pPr>
            <a:r>
              <a:rPr lang="en-US" dirty="0"/>
              <a:t>Project Manager Email Address</a:t>
            </a:r>
            <a:endParaRPr lang="en-US" sz="2000" dirty="0"/>
          </a:p>
        </p:txBody>
      </p:sp>
    </p:spTree>
    <p:extLst>
      <p:ext uri="{BB962C8B-B14F-4D97-AF65-F5344CB8AC3E}">
        <p14:creationId xmlns:p14="http://schemas.microsoft.com/office/powerpoint/2010/main" val="4086616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Questions Related To:</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59</a:t>
            </a:fld>
            <a:endParaRPr lang="en-US"/>
          </a:p>
        </p:txBody>
      </p:sp>
      <p:pic>
        <p:nvPicPr>
          <p:cNvPr id="7" name="Picture 6">
            <a:extLst>
              <a:ext uri="{FF2B5EF4-FFF2-40B4-BE49-F238E27FC236}">
                <a16:creationId xmlns:a16="http://schemas.microsoft.com/office/drawing/2014/main" id="{804B75B6-5342-48F3-B02C-FBF3AE3E6221}"/>
              </a:ext>
            </a:extLst>
          </p:cNvPr>
          <p:cNvPicPr>
            <a:picLocks noChangeAspect="1"/>
          </p:cNvPicPr>
          <p:nvPr/>
        </p:nvPicPr>
        <p:blipFill>
          <a:blip r:embed="rId3"/>
          <a:stretch>
            <a:fillRect/>
          </a:stretch>
        </p:blipFill>
        <p:spPr>
          <a:xfrm>
            <a:off x="1219200" y="1950687"/>
            <a:ext cx="6705600" cy="4045646"/>
          </a:xfrm>
          <a:prstGeom prst="rect">
            <a:avLst/>
          </a:prstGeom>
        </p:spPr>
      </p:pic>
      <p:sp>
        <p:nvSpPr>
          <p:cNvPr id="5" name="TextBox 4">
            <a:extLst>
              <a:ext uri="{FF2B5EF4-FFF2-40B4-BE49-F238E27FC236}">
                <a16:creationId xmlns:a16="http://schemas.microsoft.com/office/drawing/2014/main" id="{8C7E23D3-AC2D-4A1B-A9C4-95EED241DD8A}"/>
              </a:ext>
            </a:extLst>
          </p:cNvPr>
          <p:cNvSpPr txBox="1"/>
          <p:nvPr/>
        </p:nvSpPr>
        <p:spPr>
          <a:xfrm>
            <a:off x="49602" y="904845"/>
            <a:ext cx="9044796" cy="427746"/>
          </a:xfrm>
          <a:prstGeom prst="rect">
            <a:avLst/>
          </a:prstGeom>
          <a:noFill/>
        </p:spPr>
        <p:txBody>
          <a:bodyPr wrap="square">
            <a:spAutoFit/>
          </a:bodyPr>
          <a:lstStyle/>
          <a:p>
            <a:pPr marL="517525" lvl="1" algn="ctr">
              <a:lnSpc>
                <a:spcPct val="120000"/>
              </a:lnSpc>
              <a:spcBef>
                <a:spcPts val="0"/>
              </a:spcBef>
              <a:spcAft>
                <a:spcPts val="1800"/>
              </a:spcAft>
            </a:pPr>
            <a:r>
              <a:rPr lang="en-US" sz="2000" dirty="0">
                <a:latin typeface="Arial" panose="020B0604020202020204" pitchFamily="34" charset="0"/>
                <a:cs typeface="Arial" panose="020B0604020202020204" pitchFamily="34" charset="0"/>
              </a:rPr>
              <a:t>d)  Contact Information</a:t>
            </a:r>
          </a:p>
        </p:txBody>
      </p:sp>
      <p:pic>
        <p:nvPicPr>
          <p:cNvPr id="6" name="Content Placeholder 9" descr="Help with solid fill">
            <a:extLst>
              <a:ext uri="{FF2B5EF4-FFF2-40B4-BE49-F238E27FC236}">
                <a16:creationId xmlns:a16="http://schemas.microsoft.com/office/drawing/2014/main" id="{B4FCDB01-BA38-4F4E-97B7-D2363AB46100}"/>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7" y="0"/>
            <a:ext cx="1447796" cy="1538037"/>
          </a:xfrm>
        </p:spPr>
      </p:pic>
    </p:spTree>
    <p:extLst>
      <p:ext uri="{BB962C8B-B14F-4D97-AF65-F5344CB8AC3E}">
        <p14:creationId xmlns:p14="http://schemas.microsoft.com/office/powerpoint/2010/main" val="3368924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86105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 Criteria for IT Project Certification</a:t>
            </a:r>
          </a:p>
        </p:txBody>
      </p:sp>
      <p:sp>
        <p:nvSpPr>
          <p:cNvPr id="3" name="Content Placeholder 2"/>
          <p:cNvSpPr>
            <a:spLocks noGrp="1"/>
          </p:cNvSpPr>
          <p:nvPr>
            <p:ph idx="1"/>
          </p:nvPr>
        </p:nvSpPr>
        <p:spPr>
          <a:xfrm>
            <a:off x="457200" y="1524000"/>
            <a:ext cx="8229600" cy="4800600"/>
          </a:xfrm>
        </p:spPr>
        <p:txBody>
          <a:bodyPr>
            <a:normAutofit/>
          </a:bodyPr>
          <a:lstStyle/>
          <a:p>
            <a:pPr>
              <a:spcBef>
                <a:spcPts val="0"/>
              </a:spcBef>
              <a:spcAft>
                <a:spcPts val="1800"/>
              </a:spcAft>
            </a:pPr>
            <a:r>
              <a:rPr lang="en-US" dirty="0">
                <a:latin typeface="Arial" panose="020B0604020202020204" pitchFamily="34" charset="0"/>
                <a:cs typeface="Arial" panose="020B0604020202020204" pitchFamily="34" charset="0"/>
              </a:rPr>
              <a:t>IT project certification memo in the Project Certification section at </a:t>
            </a:r>
            <a:r>
              <a:rPr lang="en-US" dirty="0">
                <a:solidFill>
                  <a:srgbClr val="006699"/>
                </a:solidFill>
                <a:hlinkClick r:id="rId2"/>
              </a:rPr>
              <a:t>http://www.doit.state.nm.us/oversight.html, </a:t>
            </a:r>
            <a:r>
              <a:rPr lang="en-US" dirty="0"/>
              <a:t>labeled </a:t>
            </a:r>
            <a:r>
              <a:rPr lang="en-US" i="0" u="none" strike="noStrike" dirty="0">
                <a:solidFill>
                  <a:srgbClr val="12679B"/>
                </a:solidFill>
                <a:effectLst/>
                <a:hlinkClick r:id="rId2"/>
              </a:rPr>
              <a:t>DoIT Memorandum: IT Project Certification Process</a:t>
            </a:r>
            <a:r>
              <a:rPr lang="en-US" i="0" u="none" strike="noStrike" dirty="0">
                <a:solidFill>
                  <a:srgbClr val="12679B"/>
                </a:solidFill>
                <a:effectLst/>
              </a:rPr>
              <a:t>.</a:t>
            </a:r>
            <a:endParaRPr lang="en-US" sz="2000" dirty="0">
              <a:solidFill>
                <a:srgbClr val="006699"/>
              </a:solidFill>
              <a:latin typeface="Arial" panose="020B0604020202020204" pitchFamily="34" charset="0"/>
              <a:cs typeface="Arial" panose="020B0604020202020204" pitchFamily="34" charset="0"/>
            </a:endParaRPr>
          </a:p>
          <a:p>
            <a:pPr>
              <a:spcBef>
                <a:spcPts val="0"/>
              </a:spcBef>
              <a:spcAft>
                <a:spcPts val="1800"/>
              </a:spcAft>
            </a:pPr>
            <a:r>
              <a:rPr lang="en-US" sz="2000" dirty="0">
                <a:latin typeface="Arial" panose="020B0604020202020204" pitchFamily="34" charset="0"/>
                <a:cs typeface="Arial" panose="020B0604020202020204" pitchFamily="34" charset="0"/>
              </a:rPr>
              <a:t>Outlines the process and requirement for IT project certification for executive branch agencies as required under the Department of Information Technology (DoIT) Act.</a:t>
            </a:r>
          </a:p>
          <a:p>
            <a:pPr>
              <a:spcBef>
                <a:spcPts val="0"/>
              </a:spcBef>
              <a:spcAft>
                <a:spcPts val="1800"/>
              </a:spcAft>
            </a:pPr>
            <a:r>
              <a:rPr lang="en-US" sz="2000" dirty="0">
                <a:latin typeface="Arial" panose="020B0604020202020204" pitchFamily="34" charset="0"/>
                <a:cs typeface="Arial" panose="020B0604020202020204" pitchFamily="34" charset="0"/>
              </a:rPr>
              <a:t>All executive branch agency IT projects must follow the certification process in order for IT project funds to be released, regardless of the source of those funds.</a:t>
            </a:r>
          </a:p>
        </p:txBody>
      </p:sp>
      <p:sp>
        <p:nvSpPr>
          <p:cNvPr id="5" name="Slide Number Placeholder 4">
            <a:extLst>
              <a:ext uri="{FF2B5EF4-FFF2-40B4-BE49-F238E27FC236}">
                <a16:creationId xmlns:a16="http://schemas.microsoft.com/office/drawing/2014/main" id="{25755F32-B766-4F23-AF08-C8EA6017BD6F}"/>
              </a:ext>
            </a:extLst>
          </p:cNvPr>
          <p:cNvSpPr>
            <a:spLocks noGrp="1"/>
          </p:cNvSpPr>
          <p:nvPr>
            <p:ph type="sldNum" sz="quarter" idx="12"/>
          </p:nvPr>
        </p:nvSpPr>
        <p:spPr/>
        <p:txBody>
          <a:bodyPr/>
          <a:lstStyle/>
          <a:p>
            <a:fld id="{F3C55B6F-CC67-459F-94FE-CB2DD70687AB}" type="slidenum">
              <a:rPr lang="en-US" smtClean="0"/>
              <a:pPr/>
              <a:t>6</a:t>
            </a:fld>
            <a:endParaRPr lang="en-US"/>
          </a:p>
        </p:txBody>
      </p:sp>
    </p:spTree>
    <p:extLst>
      <p:ext uri="{BB962C8B-B14F-4D97-AF65-F5344CB8AC3E}">
        <p14:creationId xmlns:p14="http://schemas.microsoft.com/office/powerpoint/2010/main" val="1638521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E. Project Milestones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60</a:t>
            </a:fld>
            <a:endParaRPr lang="en-US"/>
          </a:p>
        </p:txBody>
      </p:sp>
      <p:sp>
        <p:nvSpPr>
          <p:cNvPr id="9" name="Content Placeholder 2">
            <a:extLst>
              <a:ext uri="{FF2B5EF4-FFF2-40B4-BE49-F238E27FC236}">
                <a16:creationId xmlns:a16="http://schemas.microsoft.com/office/drawing/2014/main" id="{41549D0A-B193-4D66-898C-4919E5D4FD3F}"/>
              </a:ext>
            </a:extLst>
          </p:cNvPr>
          <p:cNvSpPr>
            <a:spLocks noGrp="1"/>
          </p:cNvSpPr>
          <p:nvPr>
            <p:ph idx="1"/>
          </p:nvPr>
        </p:nvSpPr>
        <p:spPr>
          <a:xfrm>
            <a:off x="152400" y="2879724"/>
            <a:ext cx="8682182" cy="3216275"/>
          </a:xfrm>
        </p:spPr>
        <p:txBody>
          <a:bodyPr>
            <a:noAutofit/>
          </a:bodyPr>
          <a:lstStyle/>
          <a:p>
            <a:pPr>
              <a:spcBef>
                <a:spcPts val="0"/>
              </a:spcBef>
              <a:spcAft>
                <a:spcPts val="1200"/>
              </a:spcAft>
            </a:pPr>
            <a:r>
              <a:rPr lang="en-US" dirty="0"/>
              <a:t>2</a:t>
            </a:r>
            <a:r>
              <a:rPr lang="en-US" baseline="30000" dirty="0"/>
              <a:t>nd</a:t>
            </a:r>
            <a:r>
              <a:rPr lang="en-US" dirty="0"/>
              <a:t> tab of the Monthly Project Report Template</a:t>
            </a:r>
          </a:p>
          <a:p>
            <a:pPr>
              <a:spcBef>
                <a:spcPts val="0"/>
              </a:spcBef>
              <a:spcAft>
                <a:spcPts val="1200"/>
              </a:spcAft>
            </a:pPr>
            <a:r>
              <a:rPr lang="en-US" dirty="0"/>
              <a:t>A milestone describes what the project is supposed to achieve at a pre-set date</a:t>
            </a:r>
          </a:p>
          <a:p>
            <a:pPr>
              <a:spcBef>
                <a:spcPts val="0"/>
              </a:spcBef>
              <a:spcAft>
                <a:spcPts val="1200"/>
              </a:spcAft>
            </a:pPr>
            <a:r>
              <a:rPr lang="en-US" dirty="0"/>
              <a:t>Enter Date and Enter Project Name fields are auto-populated by cells A3 and B3 on the Project Report tab</a:t>
            </a:r>
          </a:p>
        </p:txBody>
      </p:sp>
      <p:pic>
        <p:nvPicPr>
          <p:cNvPr id="4" name="Picture 3">
            <a:extLst>
              <a:ext uri="{FF2B5EF4-FFF2-40B4-BE49-F238E27FC236}">
                <a16:creationId xmlns:a16="http://schemas.microsoft.com/office/drawing/2014/main" id="{4D0F361F-48C5-43CF-AD3B-BA106903A814}"/>
              </a:ext>
            </a:extLst>
          </p:cNvPr>
          <p:cNvPicPr>
            <a:picLocks noChangeAspect="1"/>
          </p:cNvPicPr>
          <p:nvPr/>
        </p:nvPicPr>
        <p:blipFill>
          <a:blip r:embed="rId3"/>
          <a:stretch>
            <a:fillRect/>
          </a:stretch>
        </p:blipFill>
        <p:spPr>
          <a:xfrm>
            <a:off x="0" y="1084130"/>
            <a:ext cx="9143999" cy="1430470"/>
          </a:xfrm>
          <a:prstGeom prst="rect">
            <a:avLst/>
          </a:prstGeom>
        </p:spPr>
      </p:pic>
    </p:spTree>
    <p:extLst>
      <p:ext uri="{BB962C8B-B14F-4D97-AF65-F5344CB8AC3E}">
        <p14:creationId xmlns:p14="http://schemas.microsoft.com/office/powerpoint/2010/main" val="3673858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a:solidFill>
                  <a:srgbClr val="4F1F57"/>
                </a:solidFill>
                <a:latin typeface="Arial" panose="020B0604020202020204" pitchFamily="34" charset="0"/>
                <a:cs typeface="Arial" panose="020B0604020202020204" pitchFamily="34" charset="0"/>
              </a:rPr>
              <a:t>E. Project Milestones</a:t>
            </a:r>
            <a:endParaRPr lang="en-US" sz="2800" b="1" dirty="0">
              <a:solidFill>
                <a:srgbClr val="4F1F57"/>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61</a:t>
            </a:fld>
            <a:endParaRPr lang="en-US"/>
          </a:p>
        </p:txBody>
      </p:sp>
      <p:sp>
        <p:nvSpPr>
          <p:cNvPr id="12" name="Content Placeholder 2">
            <a:extLst>
              <a:ext uri="{FF2B5EF4-FFF2-40B4-BE49-F238E27FC236}">
                <a16:creationId xmlns:a16="http://schemas.microsoft.com/office/drawing/2014/main" id="{199BE68B-3725-4185-9847-5552760F3634}"/>
              </a:ext>
            </a:extLst>
          </p:cNvPr>
          <p:cNvSpPr>
            <a:spLocks noGrp="1"/>
          </p:cNvSpPr>
          <p:nvPr>
            <p:ph idx="1"/>
          </p:nvPr>
        </p:nvSpPr>
        <p:spPr>
          <a:xfrm>
            <a:off x="26598" y="1031180"/>
            <a:ext cx="8592127" cy="545770"/>
          </a:xfrm>
        </p:spPr>
        <p:txBody>
          <a:bodyPr>
            <a:noAutofit/>
          </a:bodyPr>
          <a:lstStyle/>
          <a:p>
            <a:pPr marL="0" indent="0">
              <a:spcBef>
                <a:spcPts val="0"/>
              </a:spcBef>
              <a:spcAft>
                <a:spcPts val="1200"/>
              </a:spcAft>
              <a:buNone/>
            </a:pPr>
            <a:r>
              <a:rPr lang="en-US" sz="2000" b="1"/>
              <a:t>Example 1:</a:t>
            </a:r>
          </a:p>
          <a:p>
            <a:pPr marL="0" indent="0">
              <a:spcBef>
                <a:spcPts val="0"/>
              </a:spcBef>
              <a:spcAft>
                <a:spcPts val="1200"/>
              </a:spcAft>
              <a:buNone/>
            </a:pPr>
            <a:endParaRPr lang="en-US"/>
          </a:p>
          <a:p>
            <a:pPr marL="0" indent="0">
              <a:spcBef>
                <a:spcPts val="0"/>
              </a:spcBef>
              <a:spcAft>
                <a:spcPts val="1200"/>
              </a:spcAft>
              <a:buNone/>
            </a:pPr>
            <a:endParaRPr lang="en-US" sz="2000" dirty="0"/>
          </a:p>
        </p:txBody>
      </p:sp>
      <p:pic>
        <p:nvPicPr>
          <p:cNvPr id="6" name="Picture 5">
            <a:extLst>
              <a:ext uri="{FF2B5EF4-FFF2-40B4-BE49-F238E27FC236}">
                <a16:creationId xmlns:a16="http://schemas.microsoft.com/office/drawing/2014/main" id="{057E75B8-F3AE-4944-91CA-5E707A406209}"/>
              </a:ext>
            </a:extLst>
          </p:cNvPr>
          <p:cNvPicPr>
            <a:picLocks noChangeAspect="1"/>
          </p:cNvPicPr>
          <p:nvPr/>
        </p:nvPicPr>
        <p:blipFill>
          <a:blip r:embed="rId3"/>
          <a:stretch>
            <a:fillRect/>
          </a:stretch>
        </p:blipFill>
        <p:spPr>
          <a:xfrm>
            <a:off x="-6620" y="1563095"/>
            <a:ext cx="9144000" cy="3466105"/>
          </a:xfrm>
          <a:prstGeom prst="rect">
            <a:avLst/>
          </a:prstGeom>
        </p:spPr>
      </p:pic>
    </p:spTree>
    <p:extLst>
      <p:ext uri="{BB962C8B-B14F-4D97-AF65-F5344CB8AC3E}">
        <p14:creationId xmlns:p14="http://schemas.microsoft.com/office/powerpoint/2010/main" val="2452693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E. Project Milestones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62</a:t>
            </a:fld>
            <a:endParaRPr lang="en-US"/>
          </a:p>
        </p:txBody>
      </p:sp>
      <p:sp>
        <p:nvSpPr>
          <p:cNvPr id="12" name="Content Placeholder 2">
            <a:extLst>
              <a:ext uri="{FF2B5EF4-FFF2-40B4-BE49-F238E27FC236}">
                <a16:creationId xmlns:a16="http://schemas.microsoft.com/office/drawing/2014/main" id="{199BE68B-3725-4185-9847-5552760F3634}"/>
              </a:ext>
            </a:extLst>
          </p:cNvPr>
          <p:cNvSpPr>
            <a:spLocks noGrp="1"/>
          </p:cNvSpPr>
          <p:nvPr>
            <p:ph idx="1"/>
          </p:nvPr>
        </p:nvSpPr>
        <p:spPr>
          <a:xfrm>
            <a:off x="26598" y="1031180"/>
            <a:ext cx="8592127" cy="545770"/>
          </a:xfrm>
        </p:spPr>
        <p:txBody>
          <a:bodyPr>
            <a:noAutofit/>
          </a:bodyPr>
          <a:lstStyle/>
          <a:p>
            <a:pPr marL="0" indent="0">
              <a:spcBef>
                <a:spcPts val="0"/>
              </a:spcBef>
              <a:spcAft>
                <a:spcPts val="1200"/>
              </a:spcAft>
              <a:buNone/>
            </a:pPr>
            <a:r>
              <a:rPr lang="en-US" sz="2000" b="1" dirty="0"/>
              <a:t>Example 2:</a:t>
            </a:r>
          </a:p>
          <a:p>
            <a:pPr marL="0" indent="0">
              <a:spcBef>
                <a:spcPts val="0"/>
              </a:spcBef>
              <a:spcAft>
                <a:spcPts val="1200"/>
              </a:spcAft>
              <a:buNone/>
            </a:pPr>
            <a:endParaRPr lang="en-US" dirty="0"/>
          </a:p>
          <a:p>
            <a:pPr marL="0" indent="0">
              <a:spcBef>
                <a:spcPts val="0"/>
              </a:spcBef>
              <a:spcAft>
                <a:spcPts val="1200"/>
              </a:spcAft>
              <a:buNone/>
            </a:pPr>
            <a:endParaRPr lang="en-US" sz="2000" dirty="0"/>
          </a:p>
        </p:txBody>
      </p:sp>
      <p:pic>
        <p:nvPicPr>
          <p:cNvPr id="7" name="Picture 6">
            <a:extLst>
              <a:ext uri="{FF2B5EF4-FFF2-40B4-BE49-F238E27FC236}">
                <a16:creationId xmlns:a16="http://schemas.microsoft.com/office/drawing/2014/main" id="{849A4A66-0A71-4329-A6E6-108A5BE9AC23}"/>
              </a:ext>
            </a:extLst>
          </p:cNvPr>
          <p:cNvPicPr>
            <a:picLocks noChangeAspect="1"/>
          </p:cNvPicPr>
          <p:nvPr/>
        </p:nvPicPr>
        <p:blipFill>
          <a:blip r:embed="rId3"/>
          <a:stretch>
            <a:fillRect/>
          </a:stretch>
        </p:blipFill>
        <p:spPr>
          <a:xfrm>
            <a:off x="0" y="1587836"/>
            <a:ext cx="9144000" cy="3136564"/>
          </a:xfrm>
          <a:prstGeom prst="rect">
            <a:avLst/>
          </a:prstGeom>
        </p:spPr>
      </p:pic>
    </p:spTree>
    <p:extLst>
      <p:ext uri="{BB962C8B-B14F-4D97-AF65-F5344CB8AC3E}">
        <p14:creationId xmlns:p14="http://schemas.microsoft.com/office/powerpoint/2010/main" val="1128015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E. Project Milestones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63</a:t>
            </a:fld>
            <a:endParaRPr lang="en-US"/>
          </a:p>
        </p:txBody>
      </p:sp>
      <p:sp>
        <p:nvSpPr>
          <p:cNvPr id="9" name="Content Placeholder 2">
            <a:extLst>
              <a:ext uri="{FF2B5EF4-FFF2-40B4-BE49-F238E27FC236}">
                <a16:creationId xmlns:a16="http://schemas.microsoft.com/office/drawing/2014/main" id="{41549D0A-B193-4D66-898C-4919E5D4FD3F}"/>
              </a:ext>
            </a:extLst>
          </p:cNvPr>
          <p:cNvSpPr>
            <a:spLocks noGrp="1"/>
          </p:cNvSpPr>
          <p:nvPr>
            <p:ph idx="1"/>
          </p:nvPr>
        </p:nvSpPr>
        <p:spPr>
          <a:xfrm>
            <a:off x="198084" y="3886200"/>
            <a:ext cx="8682182" cy="2590799"/>
          </a:xfrm>
        </p:spPr>
        <p:txBody>
          <a:bodyPr>
            <a:noAutofit/>
          </a:bodyPr>
          <a:lstStyle/>
          <a:p>
            <a:pPr>
              <a:spcBef>
                <a:spcPts val="0"/>
              </a:spcBef>
              <a:spcAft>
                <a:spcPts val="1200"/>
              </a:spcAft>
            </a:pPr>
            <a:r>
              <a:rPr lang="en-US" dirty="0"/>
              <a:t>Provide a descriptive Project Milestone Title</a:t>
            </a:r>
          </a:p>
          <a:p>
            <a:pPr>
              <a:spcBef>
                <a:spcPts val="0"/>
              </a:spcBef>
              <a:spcAft>
                <a:spcPts val="1200"/>
              </a:spcAft>
            </a:pPr>
            <a:r>
              <a:rPr lang="en-US" dirty="0"/>
              <a:t>Enter a Brief Milestone Status that includes any pertinent details</a:t>
            </a:r>
          </a:p>
          <a:p>
            <a:pPr>
              <a:spcBef>
                <a:spcPts val="0"/>
              </a:spcBef>
              <a:spcAft>
                <a:spcPts val="1200"/>
              </a:spcAft>
            </a:pPr>
            <a:r>
              <a:rPr lang="en-US" dirty="0"/>
              <a:t>Enter the % Complete for the Milestone</a:t>
            </a:r>
          </a:p>
          <a:p>
            <a:pPr>
              <a:spcBef>
                <a:spcPts val="0"/>
              </a:spcBef>
              <a:spcAft>
                <a:spcPts val="1200"/>
              </a:spcAft>
            </a:pPr>
            <a:r>
              <a:rPr lang="en-US" dirty="0"/>
              <a:t>Milestones should be traceable back to your overall project schedule/timeline; multiple tasks in your plan may be rolled-up into substantive milestones</a:t>
            </a:r>
          </a:p>
          <a:p>
            <a:pPr>
              <a:spcBef>
                <a:spcPts val="0"/>
              </a:spcBef>
              <a:spcAft>
                <a:spcPts val="1200"/>
              </a:spcAft>
            </a:pPr>
            <a:endParaRPr lang="en-US" dirty="0"/>
          </a:p>
        </p:txBody>
      </p:sp>
      <p:pic>
        <p:nvPicPr>
          <p:cNvPr id="4" name="Picture 3">
            <a:extLst>
              <a:ext uri="{FF2B5EF4-FFF2-40B4-BE49-F238E27FC236}">
                <a16:creationId xmlns:a16="http://schemas.microsoft.com/office/drawing/2014/main" id="{4D0F361F-48C5-43CF-AD3B-BA106903A814}"/>
              </a:ext>
            </a:extLst>
          </p:cNvPr>
          <p:cNvPicPr>
            <a:picLocks noChangeAspect="1"/>
          </p:cNvPicPr>
          <p:nvPr/>
        </p:nvPicPr>
        <p:blipFill rotWithShape="1">
          <a:blip r:embed="rId3"/>
          <a:srcRect r="64641"/>
          <a:stretch/>
        </p:blipFill>
        <p:spPr>
          <a:xfrm>
            <a:off x="457200" y="930542"/>
            <a:ext cx="7271825" cy="2590800"/>
          </a:xfrm>
          <a:prstGeom prst="rect">
            <a:avLst/>
          </a:prstGeom>
        </p:spPr>
      </p:pic>
    </p:spTree>
    <p:extLst>
      <p:ext uri="{BB962C8B-B14F-4D97-AF65-F5344CB8AC3E}">
        <p14:creationId xmlns:p14="http://schemas.microsoft.com/office/powerpoint/2010/main" val="4194494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E. Project Milestones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64</a:t>
            </a:fld>
            <a:endParaRPr lang="en-US"/>
          </a:p>
        </p:txBody>
      </p:sp>
      <p:sp>
        <p:nvSpPr>
          <p:cNvPr id="9" name="Content Placeholder 2">
            <a:extLst>
              <a:ext uri="{FF2B5EF4-FFF2-40B4-BE49-F238E27FC236}">
                <a16:creationId xmlns:a16="http://schemas.microsoft.com/office/drawing/2014/main" id="{41549D0A-B193-4D66-898C-4919E5D4FD3F}"/>
              </a:ext>
            </a:extLst>
          </p:cNvPr>
          <p:cNvSpPr>
            <a:spLocks noGrp="1"/>
          </p:cNvSpPr>
          <p:nvPr>
            <p:ph idx="1"/>
          </p:nvPr>
        </p:nvSpPr>
        <p:spPr>
          <a:xfrm>
            <a:off x="257507" y="2514600"/>
            <a:ext cx="8682182" cy="4043560"/>
          </a:xfrm>
        </p:spPr>
        <p:txBody>
          <a:bodyPr>
            <a:noAutofit/>
          </a:bodyPr>
          <a:lstStyle/>
          <a:p>
            <a:pPr>
              <a:spcBef>
                <a:spcPts val="0"/>
              </a:spcBef>
              <a:spcAft>
                <a:spcPts val="1200"/>
              </a:spcAft>
            </a:pPr>
            <a:r>
              <a:rPr lang="en-US" dirty="0"/>
              <a:t>All fields that were entered in the </a:t>
            </a:r>
            <a:r>
              <a:rPr lang="en-US" dirty="0" err="1"/>
              <a:t>ProjectReport</a:t>
            </a:r>
            <a:r>
              <a:rPr lang="en-US" dirty="0"/>
              <a:t> tab, but here the entries relate to the specific Milestone</a:t>
            </a:r>
          </a:p>
          <a:p>
            <a:pPr lvl="1">
              <a:spcBef>
                <a:spcPts val="0"/>
              </a:spcBef>
              <a:spcAft>
                <a:spcPts val="600"/>
              </a:spcAft>
            </a:pPr>
            <a:r>
              <a:rPr lang="en-US" dirty="0"/>
              <a:t>Project $ spent to date</a:t>
            </a:r>
          </a:p>
          <a:p>
            <a:pPr lvl="1">
              <a:spcBef>
                <a:spcPts val="0"/>
              </a:spcBef>
              <a:spcAft>
                <a:spcPts val="600"/>
              </a:spcAft>
            </a:pPr>
            <a:r>
              <a:rPr lang="en-US" dirty="0"/>
              <a:t>Estimated $ to complete</a:t>
            </a:r>
          </a:p>
          <a:p>
            <a:pPr lvl="1">
              <a:spcBef>
                <a:spcPts val="0"/>
              </a:spcBef>
              <a:spcAft>
                <a:spcPts val="600"/>
              </a:spcAft>
            </a:pPr>
            <a:r>
              <a:rPr lang="en-US" dirty="0"/>
              <a:t>Total Costs</a:t>
            </a:r>
          </a:p>
          <a:p>
            <a:pPr lvl="1">
              <a:spcBef>
                <a:spcPts val="0"/>
              </a:spcBef>
              <a:spcAft>
                <a:spcPts val="600"/>
              </a:spcAft>
            </a:pPr>
            <a:r>
              <a:rPr lang="en-US" dirty="0"/>
              <a:t>Estimated Start Date</a:t>
            </a:r>
          </a:p>
          <a:p>
            <a:pPr lvl="1">
              <a:spcBef>
                <a:spcPts val="0"/>
              </a:spcBef>
              <a:spcAft>
                <a:spcPts val="600"/>
              </a:spcAft>
            </a:pPr>
            <a:r>
              <a:rPr lang="en-US" dirty="0"/>
              <a:t>Actual Start Date</a:t>
            </a:r>
          </a:p>
          <a:p>
            <a:pPr lvl="1">
              <a:spcBef>
                <a:spcPts val="0"/>
              </a:spcBef>
              <a:spcAft>
                <a:spcPts val="600"/>
              </a:spcAft>
            </a:pPr>
            <a:r>
              <a:rPr lang="en-US" dirty="0"/>
              <a:t>Estimated Completion Date</a:t>
            </a:r>
          </a:p>
          <a:p>
            <a:pPr lvl="1">
              <a:spcBef>
                <a:spcPts val="0"/>
              </a:spcBef>
              <a:spcAft>
                <a:spcPts val="600"/>
              </a:spcAft>
            </a:pPr>
            <a:r>
              <a:rPr lang="en-US" dirty="0"/>
              <a:t>Actual Completion Date</a:t>
            </a:r>
          </a:p>
          <a:p>
            <a:pPr lvl="1">
              <a:spcBef>
                <a:spcPts val="0"/>
              </a:spcBef>
              <a:spcAft>
                <a:spcPts val="600"/>
              </a:spcAft>
            </a:pPr>
            <a:r>
              <a:rPr lang="en-US" dirty="0"/>
              <a:t>Project Phase</a:t>
            </a:r>
          </a:p>
        </p:txBody>
      </p:sp>
      <p:pic>
        <p:nvPicPr>
          <p:cNvPr id="4" name="Picture 3">
            <a:extLst>
              <a:ext uri="{FF2B5EF4-FFF2-40B4-BE49-F238E27FC236}">
                <a16:creationId xmlns:a16="http://schemas.microsoft.com/office/drawing/2014/main" id="{4D0F361F-48C5-43CF-AD3B-BA106903A814}"/>
              </a:ext>
            </a:extLst>
          </p:cNvPr>
          <p:cNvPicPr>
            <a:picLocks noChangeAspect="1"/>
          </p:cNvPicPr>
          <p:nvPr/>
        </p:nvPicPr>
        <p:blipFill rotWithShape="1">
          <a:blip r:embed="rId3"/>
          <a:srcRect l="36180"/>
          <a:stretch/>
        </p:blipFill>
        <p:spPr>
          <a:xfrm>
            <a:off x="662796" y="764592"/>
            <a:ext cx="7315200" cy="1673808"/>
          </a:xfrm>
          <a:prstGeom prst="rect">
            <a:avLst/>
          </a:prstGeom>
        </p:spPr>
      </p:pic>
    </p:spTree>
    <p:extLst>
      <p:ext uri="{BB962C8B-B14F-4D97-AF65-F5344CB8AC3E}">
        <p14:creationId xmlns:p14="http://schemas.microsoft.com/office/powerpoint/2010/main" val="105280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E. Project Milestones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65</a:t>
            </a:fld>
            <a:endParaRPr lang="en-US"/>
          </a:p>
        </p:txBody>
      </p:sp>
      <p:sp>
        <p:nvSpPr>
          <p:cNvPr id="9" name="Content Placeholder 2">
            <a:extLst>
              <a:ext uri="{FF2B5EF4-FFF2-40B4-BE49-F238E27FC236}">
                <a16:creationId xmlns:a16="http://schemas.microsoft.com/office/drawing/2014/main" id="{41549D0A-B193-4D66-898C-4919E5D4FD3F}"/>
              </a:ext>
            </a:extLst>
          </p:cNvPr>
          <p:cNvSpPr>
            <a:spLocks noGrp="1"/>
          </p:cNvSpPr>
          <p:nvPr>
            <p:ph idx="1"/>
          </p:nvPr>
        </p:nvSpPr>
        <p:spPr>
          <a:xfrm>
            <a:off x="219186" y="2359855"/>
            <a:ext cx="8682182" cy="3352800"/>
          </a:xfrm>
        </p:spPr>
        <p:txBody>
          <a:bodyPr>
            <a:noAutofit/>
          </a:bodyPr>
          <a:lstStyle/>
          <a:p>
            <a:pPr>
              <a:spcBef>
                <a:spcPts val="0"/>
              </a:spcBef>
              <a:spcAft>
                <a:spcPts val="1200"/>
              </a:spcAft>
            </a:pPr>
            <a:r>
              <a:rPr lang="en-US" dirty="0"/>
              <a:t>Total Milestones are calculated from the entries</a:t>
            </a:r>
          </a:p>
          <a:p>
            <a:pPr>
              <a:spcBef>
                <a:spcPts val="0"/>
              </a:spcBef>
              <a:spcAft>
                <a:spcPts val="1200"/>
              </a:spcAft>
            </a:pPr>
            <a:r>
              <a:rPr lang="en-US" dirty="0"/>
              <a:t>Entries in the From Tab “Portfolio – All Fields” updated by fields from </a:t>
            </a:r>
            <a:r>
              <a:rPr lang="en-US" dirty="0" err="1"/>
              <a:t>ProjectReport</a:t>
            </a:r>
            <a:r>
              <a:rPr lang="en-US" dirty="0"/>
              <a:t>:</a:t>
            </a:r>
          </a:p>
          <a:p>
            <a:pPr lvl="1">
              <a:spcBef>
                <a:spcPts val="0"/>
              </a:spcBef>
              <a:spcAft>
                <a:spcPts val="1200"/>
              </a:spcAft>
            </a:pPr>
            <a:r>
              <a:rPr lang="en-US" dirty="0"/>
              <a:t> Project $ Spent to Date (S) </a:t>
            </a:r>
          </a:p>
          <a:p>
            <a:pPr lvl="1">
              <a:spcBef>
                <a:spcPts val="0"/>
              </a:spcBef>
              <a:spcAft>
                <a:spcPts val="1200"/>
              </a:spcAft>
            </a:pPr>
            <a:r>
              <a:rPr lang="en-US" dirty="0"/>
              <a:t>Estimated $ to Complete (E) and </a:t>
            </a:r>
          </a:p>
          <a:p>
            <a:pPr lvl="1">
              <a:spcBef>
                <a:spcPts val="0"/>
              </a:spcBef>
              <a:spcAft>
                <a:spcPts val="1200"/>
              </a:spcAft>
            </a:pPr>
            <a:r>
              <a:rPr lang="en-US" dirty="0"/>
              <a:t>Total Costs (S+E=T)</a:t>
            </a:r>
          </a:p>
          <a:p>
            <a:pPr>
              <a:spcBef>
                <a:spcPts val="0"/>
              </a:spcBef>
              <a:spcAft>
                <a:spcPts val="1200"/>
              </a:spcAft>
            </a:pPr>
            <a:r>
              <a:rPr lang="en-US" dirty="0"/>
              <a:t>Difference is calculated from the total cost for milestones minus the total cost of the category </a:t>
            </a:r>
          </a:p>
          <a:p>
            <a:pPr>
              <a:spcBef>
                <a:spcPts val="0"/>
              </a:spcBef>
              <a:spcAft>
                <a:spcPts val="1200"/>
              </a:spcAft>
            </a:pPr>
            <a:r>
              <a:rPr lang="en-US" dirty="0"/>
              <a:t>Projected Finish Date auto-populates from </a:t>
            </a:r>
            <a:r>
              <a:rPr lang="en-US" dirty="0" err="1"/>
              <a:t>ProjectReport</a:t>
            </a:r>
            <a:r>
              <a:rPr lang="en-US" dirty="0"/>
              <a:t> O3 field</a:t>
            </a:r>
          </a:p>
        </p:txBody>
      </p:sp>
      <p:pic>
        <p:nvPicPr>
          <p:cNvPr id="5" name="Picture 4">
            <a:extLst>
              <a:ext uri="{FF2B5EF4-FFF2-40B4-BE49-F238E27FC236}">
                <a16:creationId xmlns:a16="http://schemas.microsoft.com/office/drawing/2014/main" id="{544A2023-61F3-4ABA-A54B-60E6F691E94E}"/>
              </a:ext>
            </a:extLst>
          </p:cNvPr>
          <p:cNvPicPr>
            <a:picLocks noChangeAspect="1"/>
          </p:cNvPicPr>
          <p:nvPr/>
        </p:nvPicPr>
        <p:blipFill>
          <a:blip r:embed="rId3"/>
          <a:stretch>
            <a:fillRect/>
          </a:stretch>
        </p:blipFill>
        <p:spPr>
          <a:xfrm>
            <a:off x="-11723" y="1119554"/>
            <a:ext cx="9144000" cy="685800"/>
          </a:xfrm>
          <a:prstGeom prst="rect">
            <a:avLst/>
          </a:prstGeom>
        </p:spPr>
      </p:pic>
    </p:spTree>
    <p:extLst>
      <p:ext uri="{BB962C8B-B14F-4D97-AF65-F5344CB8AC3E}">
        <p14:creationId xmlns:p14="http://schemas.microsoft.com/office/powerpoint/2010/main" val="2251229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E. Project Milestones</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66</a:t>
            </a:fld>
            <a:endParaRPr lang="en-US"/>
          </a:p>
        </p:txBody>
      </p:sp>
      <p:pic>
        <p:nvPicPr>
          <p:cNvPr id="10" name="Picture 9">
            <a:extLst>
              <a:ext uri="{FF2B5EF4-FFF2-40B4-BE49-F238E27FC236}">
                <a16:creationId xmlns:a16="http://schemas.microsoft.com/office/drawing/2014/main" id="{7A0DFDA6-A324-4A88-8BE7-7E299448E9E6}"/>
              </a:ext>
            </a:extLst>
          </p:cNvPr>
          <p:cNvPicPr>
            <a:picLocks noChangeAspect="1"/>
          </p:cNvPicPr>
          <p:nvPr/>
        </p:nvPicPr>
        <p:blipFill rotWithShape="1">
          <a:blip r:embed="rId3"/>
          <a:srcRect r="29166"/>
          <a:stretch/>
        </p:blipFill>
        <p:spPr>
          <a:xfrm>
            <a:off x="340858" y="1968367"/>
            <a:ext cx="7601527" cy="1127125"/>
          </a:xfrm>
          <a:prstGeom prst="rect">
            <a:avLst/>
          </a:prstGeom>
        </p:spPr>
      </p:pic>
      <p:sp>
        <p:nvSpPr>
          <p:cNvPr id="11" name="Content Placeholder 2">
            <a:extLst>
              <a:ext uri="{FF2B5EF4-FFF2-40B4-BE49-F238E27FC236}">
                <a16:creationId xmlns:a16="http://schemas.microsoft.com/office/drawing/2014/main" id="{D06B0E30-AE6B-4BC0-A639-2E15B86D4A86}"/>
              </a:ext>
            </a:extLst>
          </p:cNvPr>
          <p:cNvSpPr>
            <a:spLocks noGrp="1"/>
          </p:cNvSpPr>
          <p:nvPr>
            <p:ph idx="1"/>
          </p:nvPr>
        </p:nvSpPr>
        <p:spPr>
          <a:xfrm>
            <a:off x="323273" y="1435430"/>
            <a:ext cx="8592127" cy="545770"/>
          </a:xfrm>
        </p:spPr>
        <p:txBody>
          <a:bodyPr>
            <a:noAutofit/>
          </a:bodyPr>
          <a:lstStyle/>
          <a:p>
            <a:pPr marL="0" indent="0">
              <a:spcBef>
                <a:spcPts val="0"/>
              </a:spcBef>
              <a:spcAft>
                <a:spcPts val="1200"/>
              </a:spcAft>
              <a:buNone/>
            </a:pPr>
            <a:r>
              <a:rPr lang="en-US" sz="2000" b="1" dirty="0"/>
              <a:t>Example 1:</a:t>
            </a:r>
          </a:p>
          <a:p>
            <a:pPr marL="0" indent="0">
              <a:spcBef>
                <a:spcPts val="0"/>
              </a:spcBef>
              <a:spcAft>
                <a:spcPts val="1200"/>
              </a:spcAft>
              <a:buNone/>
            </a:pPr>
            <a:endParaRPr lang="en-US" dirty="0"/>
          </a:p>
          <a:p>
            <a:pPr marL="0" indent="0">
              <a:spcBef>
                <a:spcPts val="0"/>
              </a:spcBef>
              <a:spcAft>
                <a:spcPts val="1200"/>
              </a:spcAft>
              <a:buNone/>
            </a:pPr>
            <a:endParaRPr lang="en-US" sz="2000" dirty="0"/>
          </a:p>
        </p:txBody>
      </p:sp>
      <p:pic>
        <p:nvPicPr>
          <p:cNvPr id="13" name="Picture 12">
            <a:extLst>
              <a:ext uri="{FF2B5EF4-FFF2-40B4-BE49-F238E27FC236}">
                <a16:creationId xmlns:a16="http://schemas.microsoft.com/office/drawing/2014/main" id="{694D1251-108C-4CEF-83BD-C99D6BFFDCFA}"/>
              </a:ext>
            </a:extLst>
          </p:cNvPr>
          <p:cNvPicPr>
            <a:picLocks noChangeAspect="1"/>
          </p:cNvPicPr>
          <p:nvPr/>
        </p:nvPicPr>
        <p:blipFill rotWithShape="1">
          <a:blip r:embed="rId4"/>
          <a:srcRect t="7602" b="16213"/>
          <a:stretch/>
        </p:blipFill>
        <p:spPr>
          <a:xfrm>
            <a:off x="323273" y="4572001"/>
            <a:ext cx="7601526" cy="1219200"/>
          </a:xfrm>
          <a:prstGeom prst="rect">
            <a:avLst/>
          </a:prstGeom>
        </p:spPr>
      </p:pic>
      <p:sp>
        <p:nvSpPr>
          <p:cNvPr id="14" name="Content Placeholder 2">
            <a:extLst>
              <a:ext uri="{FF2B5EF4-FFF2-40B4-BE49-F238E27FC236}">
                <a16:creationId xmlns:a16="http://schemas.microsoft.com/office/drawing/2014/main" id="{569170BF-6181-4204-8B81-F2F86EE0B70C}"/>
              </a:ext>
            </a:extLst>
          </p:cNvPr>
          <p:cNvSpPr txBox="1">
            <a:spLocks/>
          </p:cNvSpPr>
          <p:nvPr/>
        </p:nvSpPr>
        <p:spPr>
          <a:xfrm>
            <a:off x="323272" y="4026230"/>
            <a:ext cx="8592127" cy="5457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b="1" dirty="0"/>
              <a:t>Example 2:</a:t>
            </a:r>
          </a:p>
          <a:p>
            <a:pPr marL="0" indent="0">
              <a:spcBef>
                <a:spcPts val="0"/>
              </a:spcBef>
              <a:spcAft>
                <a:spcPts val="1200"/>
              </a:spcAft>
              <a:buFont typeface="Arial" panose="020B0604020202020204" pitchFamily="34" charset="0"/>
              <a:buNone/>
            </a:pPr>
            <a:endParaRPr lang="en-US" dirty="0"/>
          </a:p>
          <a:p>
            <a:pPr marL="0" indent="0">
              <a:spcBef>
                <a:spcPts val="0"/>
              </a:spcBef>
              <a:spcAft>
                <a:spcPts val="1200"/>
              </a:spcAft>
              <a:buFont typeface="Arial" panose="020B0604020202020204" pitchFamily="34" charset="0"/>
              <a:buNone/>
            </a:pPr>
            <a:endParaRPr lang="en-US" dirty="0"/>
          </a:p>
        </p:txBody>
      </p:sp>
    </p:spTree>
    <p:extLst>
      <p:ext uri="{BB962C8B-B14F-4D97-AF65-F5344CB8AC3E}">
        <p14:creationId xmlns:p14="http://schemas.microsoft.com/office/powerpoint/2010/main" val="1127362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Questions Related To:</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67</a:t>
            </a:fld>
            <a:endParaRPr lang="en-US"/>
          </a:p>
        </p:txBody>
      </p:sp>
      <p:pic>
        <p:nvPicPr>
          <p:cNvPr id="4" name="Picture 3">
            <a:extLst>
              <a:ext uri="{FF2B5EF4-FFF2-40B4-BE49-F238E27FC236}">
                <a16:creationId xmlns:a16="http://schemas.microsoft.com/office/drawing/2014/main" id="{4D0F361F-48C5-43CF-AD3B-BA106903A814}"/>
              </a:ext>
            </a:extLst>
          </p:cNvPr>
          <p:cNvPicPr>
            <a:picLocks noChangeAspect="1"/>
          </p:cNvPicPr>
          <p:nvPr/>
        </p:nvPicPr>
        <p:blipFill>
          <a:blip r:embed="rId3"/>
          <a:stretch>
            <a:fillRect/>
          </a:stretch>
        </p:blipFill>
        <p:spPr>
          <a:xfrm>
            <a:off x="0" y="1981200"/>
            <a:ext cx="9144000" cy="1447800"/>
          </a:xfrm>
          <a:prstGeom prst="rect">
            <a:avLst/>
          </a:prstGeom>
        </p:spPr>
      </p:pic>
      <p:sp>
        <p:nvSpPr>
          <p:cNvPr id="8" name="TextBox 7">
            <a:extLst>
              <a:ext uri="{FF2B5EF4-FFF2-40B4-BE49-F238E27FC236}">
                <a16:creationId xmlns:a16="http://schemas.microsoft.com/office/drawing/2014/main" id="{8F399DAC-B485-4411-9453-C47293FF9736}"/>
              </a:ext>
            </a:extLst>
          </p:cNvPr>
          <p:cNvSpPr txBox="1"/>
          <p:nvPr/>
        </p:nvSpPr>
        <p:spPr>
          <a:xfrm>
            <a:off x="49602" y="904845"/>
            <a:ext cx="9044796" cy="427746"/>
          </a:xfrm>
          <a:prstGeom prst="rect">
            <a:avLst/>
          </a:prstGeom>
          <a:noFill/>
        </p:spPr>
        <p:txBody>
          <a:bodyPr wrap="square">
            <a:spAutoFit/>
          </a:bodyPr>
          <a:lstStyle/>
          <a:p>
            <a:pPr marL="517525" lvl="1" algn="ctr">
              <a:lnSpc>
                <a:spcPct val="120000"/>
              </a:lnSpc>
              <a:spcBef>
                <a:spcPts val="0"/>
              </a:spcBef>
              <a:spcAft>
                <a:spcPts val="1800"/>
              </a:spcAft>
            </a:pPr>
            <a:r>
              <a:rPr lang="en-US" sz="2000" dirty="0">
                <a:latin typeface="Arial" panose="020B0604020202020204" pitchFamily="34" charset="0"/>
                <a:cs typeface="Arial" panose="020B0604020202020204" pitchFamily="34" charset="0"/>
              </a:rPr>
              <a:t>e)  Project Milestones</a:t>
            </a:r>
          </a:p>
        </p:txBody>
      </p:sp>
      <p:pic>
        <p:nvPicPr>
          <p:cNvPr id="10" name="Content Placeholder 9" descr="Help with solid fill">
            <a:extLst>
              <a:ext uri="{FF2B5EF4-FFF2-40B4-BE49-F238E27FC236}">
                <a16:creationId xmlns:a16="http://schemas.microsoft.com/office/drawing/2014/main" id="{CD76654F-12F5-43D9-AC2A-825E4A7F24DE}"/>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68" y="14762"/>
            <a:ext cx="1447796" cy="1538037"/>
          </a:xfrm>
        </p:spPr>
      </p:pic>
    </p:spTree>
    <p:extLst>
      <p:ext uri="{BB962C8B-B14F-4D97-AF65-F5344CB8AC3E}">
        <p14:creationId xmlns:p14="http://schemas.microsoft.com/office/powerpoint/2010/main" val="3537518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2396" cy="545770"/>
          </a:xfrm>
        </p:spPr>
        <p:txBody>
          <a:bodyPr>
            <a:normAutofit/>
          </a:bodyPr>
          <a:lstStyle/>
          <a:p>
            <a:r>
              <a:rPr lang="en-US" sz="2800" b="1" dirty="0">
                <a:solidFill>
                  <a:srgbClr val="4F1F57"/>
                </a:solidFill>
                <a:latin typeface="Arial" panose="020B0604020202020204" pitchFamily="34" charset="0"/>
                <a:cs typeface="Arial" panose="020B0604020202020204" pitchFamily="34" charset="0"/>
              </a:rPr>
              <a:t>Conclusion</a:t>
            </a:r>
          </a:p>
        </p:txBody>
      </p:sp>
      <p:sp>
        <p:nvSpPr>
          <p:cNvPr id="3" name="Slide Number Placeholder 2">
            <a:extLst>
              <a:ext uri="{FF2B5EF4-FFF2-40B4-BE49-F238E27FC236}">
                <a16:creationId xmlns:a16="http://schemas.microsoft.com/office/drawing/2014/main" id="{263E6ACD-6D31-4777-A76E-5FDFC4B009AB}"/>
              </a:ext>
            </a:extLst>
          </p:cNvPr>
          <p:cNvSpPr>
            <a:spLocks noGrp="1"/>
          </p:cNvSpPr>
          <p:nvPr>
            <p:ph type="sldNum" sz="quarter" idx="12"/>
          </p:nvPr>
        </p:nvSpPr>
        <p:spPr/>
        <p:txBody>
          <a:bodyPr/>
          <a:lstStyle/>
          <a:p>
            <a:fld id="{F3C55B6F-CC67-459F-94FE-CB2DD70687AB}" type="slidenum">
              <a:rPr lang="en-US" smtClean="0"/>
              <a:pPr/>
              <a:t>68</a:t>
            </a:fld>
            <a:endParaRPr lang="en-US"/>
          </a:p>
        </p:txBody>
      </p:sp>
      <p:sp>
        <p:nvSpPr>
          <p:cNvPr id="6" name="Content Placeholder 5">
            <a:extLst>
              <a:ext uri="{FF2B5EF4-FFF2-40B4-BE49-F238E27FC236}">
                <a16:creationId xmlns:a16="http://schemas.microsoft.com/office/drawing/2014/main" id="{E73C7EF4-4D8E-4F15-AEF0-88D0C7CD109F}"/>
              </a:ext>
            </a:extLst>
          </p:cNvPr>
          <p:cNvSpPr>
            <a:spLocks noGrp="1"/>
          </p:cNvSpPr>
          <p:nvPr>
            <p:ph idx="1"/>
          </p:nvPr>
        </p:nvSpPr>
        <p:spPr/>
        <p:txBody>
          <a:bodyPr/>
          <a:lstStyle/>
          <a:p>
            <a:pPr>
              <a:spcBef>
                <a:spcPts val="0"/>
              </a:spcBef>
              <a:spcAft>
                <a:spcPts val="1800"/>
              </a:spcAft>
            </a:pPr>
            <a:r>
              <a:rPr lang="en-US" dirty="0"/>
              <a:t>Thank you for attending</a:t>
            </a:r>
          </a:p>
          <a:p>
            <a:pPr>
              <a:spcBef>
                <a:spcPts val="0"/>
              </a:spcBef>
              <a:spcAft>
                <a:spcPts val="1800"/>
              </a:spcAft>
            </a:pPr>
            <a:r>
              <a:rPr lang="en-US" dirty="0"/>
              <a:t>Always feel free to email your monthly report questions to </a:t>
            </a:r>
            <a:r>
              <a:rPr lang="en-US" dirty="0">
                <a:hlinkClick r:id="rId3"/>
              </a:rPr>
              <a:t>epmo@state.nm.us</a:t>
            </a:r>
            <a:endParaRPr lang="en-US" dirty="0"/>
          </a:p>
          <a:p>
            <a:endParaRPr lang="en-US" dirty="0"/>
          </a:p>
        </p:txBody>
      </p:sp>
    </p:spTree>
    <p:extLst>
      <p:ext uri="{BB962C8B-B14F-4D97-AF65-F5344CB8AC3E}">
        <p14:creationId xmlns:p14="http://schemas.microsoft.com/office/powerpoint/2010/main" val="323714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86105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 Criteria for IT Project Certification</a:t>
            </a:r>
          </a:p>
        </p:txBody>
      </p:sp>
      <p:sp>
        <p:nvSpPr>
          <p:cNvPr id="3" name="Content Placeholder 2"/>
          <p:cNvSpPr>
            <a:spLocks noGrp="1"/>
          </p:cNvSpPr>
          <p:nvPr>
            <p:ph idx="1"/>
          </p:nvPr>
        </p:nvSpPr>
        <p:spPr>
          <a:xfrm>
            <a:off x="457200" y="1143000"/>
            <a:ext cx="8229600" cy="5181600"/>
          </a:xfrm>
        </p:spPr>
        <p:txBody>
          <a:bodyPr>
            <a:normAutofit fontScale="92500" lnSpcReduction="10000"/>
          </a:bodyPr>
          <a:lstStyle/>
          <a:p>
            <a:pPr>
              <a:lnSpc>
                <a:spcPct val="110000"/>
              </a:lnSpc>
              <a:spcBef>
                <a:spcPts val="0"/>
              </a:spcBef>
              <a:spcAft>
                <a:spcPts val="1600"/>
              </a:spcAft>
            </a:pPr>
            <a:r>
              <a:rPr lang="en-US" dirty="0"/>
              <a:t>Project is required to undergo phased certifications as a result of the appropriation;</a:t>
            </a:r>
          </a:p>
          <a:p>
            <a:pPr>
              <a:lnSpc>
                <a:spcPct val="110000"/>
              </a:lnSpc>
              <a:spcBef>
                <a:spcPts val="0"/>
              </a:spcBef>
              <a:spcAft>
                <a:spcPts val="1600"/>
              </a:spcAft>
            </a:pPr>
            <a:r>
              <a:rPr lang="en-US" dirty="0"/>
              <a:t>Project is a subsequent or interrelated project to a previously certified project;</a:t>
            </a:r>
          </a:p>
          <a:p>
            <a:pPr>
              <a:lnSpc>
                <a:spcPct val="110000"/>
              </a:lnSpc>
              <a:spcBef>
                <a:spcPts val="0"/>
              </a:spcBef>
              <a:spcAft>
                <a:spcPts val="1600"/>
              </a:spcAft>
            </a:pPr>
            <a:r>
              <a:rPr lang="en-US" dirty="0"/>
              <a:t>Project cost is equal to or in excess of $100,000;</a:t>
            </a:r>
          </a:p>
          <a:p>
            <a:pPr>
              <a:lnSpc>
                <a:spcPct val="110000"/>
              </a:lnSpc>
              <a:spcBef>
                <a:spcPts val="0"/>
              </a:spcBef>
              <a:spcAft>
                <a:spcPts val="1600"/>
              </a:spcAft>
            </a:pPr>
            <a:r>
              <a:rPr lang="en-US" dirty="0"/>
              <a:t>Project is one deemed appropriate by the Secretary of the DoIT.</a:t>
            </a:r>
          </a:p>
          <a:p>
            <a:pPr>
              <a:lnSpc>
                <a:spcPct val="110000"/>
              </a:lnSpc>
              <a:spcBef>
                <a:spcPts val="0"/>
              </a:spcBef>
              <a:spcAft>
                <a:spcPts val="1600"/>
              </a:spcAft>
            </a:pPr>
            <a:r>
              <a:rPr lang="en-US" dirty="0"/>
              <a:t>If the project meets this criteria, but you consider the project one that can be justified as a low-risk project, you may complete a Request for Project Certification Exception or Waiver for consideration by the Department of Information Technology.</a:t>
            </a:r>
          </a:p>
          <a:p>
            <a:pPr>
              <a:lnSpc>
                <a:spcPct val="110000"/>
              </a:lnSpc>
              <a:spcBef>
                <a:spcPts val="0"/>
              </a:spcBef>
              <a:spcAft>
                <a:spcPts val="1600"/>
              </a:spcAft>
            </a:pPr>
            <a:r>
              <a:rPr lang="en-US" dirty="0"/>
              <a:t>The form can be found at </a:t>
            </a:r>
            <a:r>
              <a:rPr lang="en-US" dirty="0">
                <a:hlinkClick r:id="rId2"/>
              </a:rPr>
              <a:t>New Mexico Department of Information Technology - Project Oversight &amp; Compliance Division (state.nm.us)</a:t>
            </a:r>
            <a:r>
              <a:rPr lang="en-US" dirty="0"/>
              <a:t> in the Project Certification section, labeled </a:t>
            </a:r>
            <a:r>
              <a:rPr lang="en-US" i="0" u="none" strike="noStrike" dirty="0">
                <a:solidFill>
                  <a:srgbClr val="12679B"/>
                </a:solidFill>
                <a:effectLst/>
                <a:hlinkClick r:id="rId3"/>
              </a:rPr>
              <a:t>Request for Project Certification Exception/PCC-IV&amp;V-TARC Waiver</a:t>
            </a:r>
            <a:r>
              <a:rPr lang="en-US" i="0" u="none" strike="noStrike" dirty="0">
                <a:solidFill>
                  <a:srgbClr val="12679B"/>
                </a:solidFill>
                <a:effectLst/>
              </a:rPr>
              <a:t>.</a:t>
            </a:r>
            <a:endParaRPr lang="en-US" i="0" dirty="0">
              <a:solidFill>
                <a:srgbClr val="2F2C2E"/>
              </a:solidFill>
              <a:effectLst/>
            </a:endParaRPr>
          </a:p>
        </p:txBody>
      </p:sp>
      <p:sp>
        <p:nvSpPr>
          <p:cNvPr id="5" name="Slide Number Placeholder 4">
            <a:extLst>
              <a:ext uri="{FF2B5EF4-FFF2-40B4-BE49-F238E27FC236}">
                <a16:creationId xmlns:a16="http://schemas.microsoft.com/office/drawing/2014/main" id="{F1AD302E-B37D-4EF8-BB5B-C920B27B399E}"/>
              </a:ext>
            </a:extLst>
          </p:cNvPr>
          <p:cNvSpPr>
            <a:spLocks noGrp="1"/>
          </p:cNvSpPr>
          <p:nvPr>
            <p:ph type="sldNum" sz="quarter" idx="12"/>
          </p:nvPr>
        </p:nvSpPr>
        <p:spPr/>
        <p:txBody>
          <a:bodyPr/>
          <a:lstStyle/>
          <a:p>
            <a:fld id="{F3C55B6F-CC67-459F-94FE-CB2DD70687AB}" type="slidenum">
              <a:rPr lang="en-US" smtClean="0"/>
              <a:pPr/>
              <a:t>7</a:t>
            </a:fld>
            <a:endParaRPr lang="en-US"/>
          </a:p>
        </p:txBody>
      </p:sp>
    </p:spTree>
    <p:extLst>
      <p:ext uri="{BB962C8B-B14F-4D97-AF65-F5344CB8AC3E}">
        <p14:creationId xmlns:p14="http://schemas.microsoft.com/office/powerpoint/2010/main" val="633630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86105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II. Certifying a Project </a:t>
            </a:r>
          </a:p>
        </p:txBody>
      </p:sp>
      <p:sp>
        <p:nvSpPr>
          <p:cNvPr id="3" name="Content Placeholder 2"/>
          <p:cNvSpPr>
            <a:spLocks noGrp="1"/>
          </p:cNvSpPr>
          <p:nvPr>
            <p:ph idx="1"/>
          </p:nvPr>
        </p:nvSpPr>
        <p:spPr>
          <a:xfrm>
            <a:off x="457200" y="1371600"/>
            <a:ext cx="8229600" cy="4953000"/>
          </a:xfrm>
        </p:spPr>
        <p:txBody>
          <a:bodyPr>
            <a:normAutofit/>
          </a:bodyPr>
          <a:lstStyle/>
          <a:p>
            <a:pPr>
              <a:spcBef>
                <a:spcPts val="0"/>
              </a:spcBef>
              <a:spcAft>
                <a:spcPts val="1800"/>
              </a:spcAft>
            </a:pPr>
            <a:r>
              <a:rPr lang="en-US" sz="2000" dirty="0">
                <a:latin typeface="Arial" panose="020B0604020202020204" pitchFamily="34" charset="0"/>
                <a:cs typeface="Arial" panose="020B0604020202020204" pitchFamily="34" charset="0"/>
              </a:rPr>
              <a:t>Once you realize that a project meets one of the criteria for project certification or if you are considering a Request for Project Certification Exception or Waiver Request, contact EPMO at </a:t>
            </a:r>
            <a:r>
              <a:rPr lang="en-US" sz="2000" dirty="0">
                <a:latin typeface="Arial" panose="020B0604020202020204" pitchFamily="34" charset="0"/>
                <a:cs typeface="Arial" panose="020B0604020202020204" pitchFamily="34" charset="0"/>
                <a:hlinkClick r:id="rId2"/>
              </a:rPr>
              <a:t>epmo@state.nm.us</a:t>
            </a:r>
            <a:r>
              <a:rPr lang="en-US" sz="2000" dirty="0">
                <a:latin typeface="Arial" panose="020B0604020202020204" pitchFamily="34" charset="0"/>
                <a:cs typeface="Arial" panose="020B0604020202020204" pitchFamily="34" charset="0"/>
              </a:rPr>
              <a:t>.</a:t>
            </a:r>
          </a:p>
          <a:p>
            <a:pPr>
              <a:spcBef>
                <a:spcPts val="0"/>
              </a:spcBef>
              <a:spcAft>
                <a:spcPts val="1800"/>
              </a:spcAft>
            </a:pPr>
            <a:r>
              <a:rPr lang="en-US" sz="2000" dirty="0">
                <a:latin typeface="Arial" panose="020B0604020202020204" pitchFamily="34" charset="0"/>
                <a:cs typeface="Arial" panose="020B0604020202020204" pitchFamily="34" charset="0"/>
              </a:rPr>
              <a:t>Your </a:t>
            </a:r>
            <a:r>
              <a:rPr lang="en-US" dirty="0"/>
              <a:t>assigned </a:t>
            </a:r>
            <a:r>
              <a:rPr lang="en-US" sz="2000" dirty="0">
                <a:latin typeface="Arial" panose="020B0604020202020204" pitchFamily="34" charset="0"/>
                <a:cs typeface="Arial" panose="020B0604020202020204" pitchFamily="34" charset="0"/>
              </a:rPr>
              <a:t>EPMO project manager will discuss your project with you and determine if you are ready for certification.</a:t>
            </a:r>
          </a:p>
          <a:p>
            <a:pPr>
              <a:spcBef>
                <a:spcPts val="0"/>
              </a:spcBef>
              <a:spcAft>
                <a:spcPts val="1800"/>
              </a:spcAft>
            </a:pPr>
            <a:r>
              <a:rPr lang="en-US" sz="2000" dirty="0">
                <a:latin typeface="Arial" panose="020B0604020202020204" pitchFamily="34" charset="0"/>
                <a:cs typeface="Arial" panose="020B0604020202020204" pitchFamily="34" charset="0"/>
              </a:rPr>
              <a:t>The FY 2021 PCC and TARC schedule is posted at </a:t>
            </a:r>
            <a:r>
              <a:rPr lang="en-US" sz="2000" dirty="0">
                <a:latin typeface="Arial" panose="020B0604020202020204" pitchFamily="34" charset="0"/>
                <a:cs typeface="Arial" panose="020B0604020202020204" pitchFamily="34" charset="0"/>
                <a:hlinkClick r:id="rId3"/>
              </a:rPr>
              <a:t>http://www.doit.state.nm.us/oversight.html</a:t>
            </a:r>
            <a:r>
              <a:rPr lang="en-US" sz="2000" dirty="0">
                <a:latin typeface="Arial" panose="020B0604020202020204" pitchFamily="34" charset="0"/>
                <a:cs typeface="Arial" panose="020B0604020202020204" pitchFamily="34" charset="0"/>
              </a:rPr>
              <a:t> in the FY 2021 PCC and TARC Schedule section.</a:t>
            </a:r>
          </a:p>
          <a:p>
            <a:pPr>
              <a:spcBef>
                <a:spcPts val="0"/>
              </a:spcBef>
              <a:spcAft>
                <a:spcPts val="1800"/>
              </a:spcAft>
            </a:pPr>
            <a:r>
              <a:rPr lang="en-US" sz="2000" dirty="0">
                <a:latin typeface="Arial" panose="020B0604020202020204" pitchFamily="34" charset="0"/>
                <a:cs typeface="Arial" panose="020B0604020202020204" pitchFamily="34" charset="0"/>
              </a:rPr>
              <a:t>The schedule lists dates for document submission and meetings.</a:t>
            </a:r>
          </a:p>
        </p:txBody>
      </p:sp>
      <p:sp>
        <p:nvSpPr>
          <p:cNvPr id="5" name="Slide Number Placeholder 4">
            <a:extLst>
              <a:ext uri="{FF2B5EF4-FFF2-40B4-BE49-F238E27FC236}">
                <a16:creationId xmlns:a16="http://schemas.microsoft.com/office/drawing/2014/main" id="{9534B99C-9E7B-48F5-B46D-C5AEEBE84AAC}"/>
              </a:ext>
            </a:extLst>
          </p:cNvPr>
          <p:cNvSpPr>
            <a:spLocks noGrp="1"/>
          </p:cNvSpPr>
          <p:nvPr>
            <p:ph type="sldNum" sz="quarter" idx="12"/>
          </p:nvPr>
        </p:nvSpPr>
        <p:spPr/>
        <p:txBody>
          <a:bodyPr/>
          <a:lstStyle/>
          <a:p>
            <a:fld id="{F3C55B6F-CC67-459F-94FE-CB2DD70687AB}" type="slidenum">
              <a:rPr lang="en-US" smtClean="0"/>
              <a:pPr/>
              <a:t>8</a:t>
            </a:fld>
            <a:endParaRPr lang="en-US"/>
          </a:p>
        </p:txBody>
      </p:sp>
    </p:spTree>
    <p:extLst>
      <p:ext uri="{BB962C8B-B14F-4D97-AF65-F5344CB8AC3E}">
        <p14:creationId xmlns:p14="http://schemas.microsoft.com/office/powerpoint/2010/main" val="1750584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6936"/>
            <a:ext cx="8610599" cy="685800"/>
          </a:xfrm>
        </p:spPr>
        <p:txBody>
          <a:bodyPr>
            <a:normAutofit/>
          </a:bodyPr>
          <a:lstStyle/>
          <a:p>
            <a:r>
              <a:rPr lang="en-US" sz="3200" b="1" dirty="0">
                <a:solidFill>
                  <a:srgbClr val="4F1F57"/>
                </a:solidFill>
                <a:latin typeface="Arial" panose="020B0604020202020204" pitchFamily="34" charset="0"/>
                <a:cs typeface="Arial" panose="020B0604020202020204" pitchFamily="34" charset="0"/>
              </a:rPr>
              <a:t>II. Certifying a Project </a:t>
            </a:r>
          </a:p>
        </p:txBody>
      </p:sp>
      <p:sp>
        <p:nvSpPr>
          <p:cNvPr id="5" name="Slide Number Placeholder 4">
            <a:extLst>
              <a:ext uri="{FF2B5EF4-FFF2-40B4-BE49-F238E27FC236}">
                <a16:creationId xmlns:a16="http://schemas.microsoft.com/office/drawing/2014/main" id="{9534B99C-9E7B-48F5-B46D-C5AEEBE84AAC}"/>
              </a:ext>
            </a:extLst>
          </p:cNvPr>
          <p:cNvSpPr>
            <a:spLocks noGrp="1"/>
          </p:cNvSpPr>
          <p:nvPr>
            <p:ph type="sldNum" sz="quarter" idx="12"/>
          </p:nvPr>
        </p:nvSpPr>
        <p:spPr/>
        <p:txBody>
          <a:bodyPr/>
          <a:lstStyle/>
          <a:p>
            <a:fld id="{F3C55B6F-CC67-459F-94FE-CB2DD70687AB}" type="slidenum">
              <a:rPr lang="en-US" smtClean="0"/>
              <a:pPr/>
              <a:t>9</a:t>
            </a:fld>
            <a:endParaRPr lang="en-US"/>
          </a:p>
        </p:txBody>
      </p:sp>
      <p:pic>
        <p:nvPicPr>
          <p:cNvPr id="8" name="Picture 7">
            <a:extLst>
              <a:ext uri="{FF2B5EF4-FFF2-40B4-BE49-F238E27FC236}">
                <a16:creationId xmlns:a16="http://schemas.microsoft.com/office/drawing/2014/main" id="{337212E5-3674-4BFC-A80A-1F540AC23A3E}"/>
              </a:ext>
            </a:extLst>
          </p:cNvPr>
          <p:cNvPicPr>
            <a:picLocks noChangeAspect="1"/>
          </p:cNvPicPr>
          <p:nvPr/>
        </p:nvPicPr>
        <p:blipFill rotWithShape="1">
          <a:blip r:embed="rId2"/>
          <a:srcRect/>
          <a:stretch/>
        </p:blipFill>
        <p:spPr>
          <a:xfrm>
            <a:off x="2321557" y="643466"/>
            <a:ext cx="4688843" cy="5948560"/>
          </a:xfrm>
          <a:prstGeom prst="rect">
            <a:avLst/>
          </a:prstGeom>
        </p:spPr>
      </p:pic>
    </p:spTree>
    <p:extLst>
      <p:ext uri="{BB962C8B-B14F-4D97-AF65-F5344CB8AC3E}">
        <p14:creationId xmlns:p14="http://schemas.microsoft.com/office/powerpoint/2010/main" val="8303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8F5D460-07FD-4501-99E2-FC1BCD77267D}">
  <we:reference id="01cd1c88-25e9-4daa-b0ef-32dc541ed811" version="1.0.0.0" store="EXCatalog" storeType="EXCatalog"/>
  <we:alternateReferences>
    <we:reference id="WA200000068"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11408</TotalTime>
  <Words>3318</Words>
  <Application>Microsoft Office PowerPoint</Application>
  <PresentationFormat>On-screen Show (4:3)</PresentationFormat>
  <Paragraphs>377</Paragraphs>
  <Slides>68</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Calibri</vt:lpstr>
      <vt:lpstr>Office Theme</vt:lpstr>
      <vt:lpstr>Information Technology  Certified Project  Monthly Reports</vt:lpstr>
      <vt:lpstr>Topics</vt:lpstr>
      <vt:lpstr>PowerPoint Presentation</vt:lpstr>
      <vt:lpstr>PowerPoint Presentation</vt:lpstr>
      <vt:lpstr>PowerPoint Presentation</vt:lpstr>
      <vt:lpstr>I. Criteria for IT Project Certification</vt:lpstr>
      <vt:lpstr>I. Criteria for IT Project Certification</vt:lpstr>
      <vt:lpstr>II. Certifying a Project </vt:lpstr>
      <vt:lpstr>II. Certifying a Project </vt:lpstr>
      <vt:lpstr>III. Monthly Reports</vt:lpstr>
      <vt:lpstr>III. Monthly Reports</vt:lpstr>
      <vt:lpstr>III. Monthly Reports</vt:lpstr>
      <vt:lpstr>III. Monthly Reports: Project Portfolio Dashboard</vt:lpstr>
      <vt:lpstr>III. Monthly Reports: Project Portfolio Dashboard</vt:lpstr>
      <vt:lpstr>III. Monthly Reports: Project Portfolio Dashboard</vt:lpstr>
      <vt:lpstr>III. Monthly Reports: Project Portfolio Dashboard</vt:lpstr>
      <vt:lpstr>III. Monthly Reports: Project Portfolio Dashboard</vt:lpstr>
      <vt:lpstr>Questions Related To:</vt:lpstr>
      <vt:lpstr>III. Monthly Report Sections</vt:lpstr>
      <vt:lpstr>A. Monthly Report - Project Base Information</vt:lpstr>
      <vt:lpstr>A. Project Base Information: Last Update</vt:lpstr>
      <vt:lpstr>A. Project Base Information: Project Name</vt:lpstr>
      <vt:lpstr>A. Project Base Information: Brief Project Description</vt:lpstr>
      <vt:lpstr>A. Project Base Information: Brief Project Description</vt:lpstr>
      <vt:lpstr>A. Project Base Information: Brief Project Description</vt:lpstr>
      <vt:lpstr>A. Project Base Information: Project Type</vt:lpstr>
      <vt:lpstr>A. Project Base Information: Project Impact</vt:lpstr>
      <vt:lpstr>A. Project Base Information: PCC Phase</vt:lpstr>
      <vt:lpstr>A. Project Base Information: PCC Phase</vt:lpstr>
      <vt:lpstr>A. Project Base Information: Overall Status G-Y-R</vt:lpstr>
      <vt:lpstr>A. Project Base Information: Overall Trend 5-4-3-2-1</vt:lpstr>
      <vt:lpstr>A. Project Base Information: Overall Status</vt:lpstr>
      <vt:lpstr>A. Project Base Information: Overall Status</vt:lpstr>
      <vt:lpstr>A. Project Base Information: Issue Status G-Y-R</vt:lpstr>
      <vt:lpstr>A. Project Base Information: Issues/Risks Detail</vt:lpstr>
      <vt:lpstr>A. Project Base Information: Issues/Risks Detail</vt:lpstr>
      <vt:lpstr>Questions Related To:</vt:lpstr>
      <vt:lpstr>B. Monthly Report – Project Schedule Status</vt:lpstr>
      <vt:lpstr>B. Project Schedule Status: Schedule Status, G-Y-R </vt:lpstr>
      <vt:lpstr>B. Project Schedule Status: Schedule Status Detail  </vt:lpstr>
      <vt:lpstr>B. Project Schedule Status: Schedule Status Detail  </vt:lpstr>
      <vt:lpstr>B. Project Schedule Status:  Actual Start Date, Projected Finish Date and Actual Finish Date</vt:lpstr>
      <vt:lpstr>B. Project Schedule Status:</vt:lpstr>
      <vt:lpstr>Questions Related To:</vt:lpstr>
      <vt:lpstr>C. Monthly Report - Project Budget</vt:lpstr>
      <vt:lpstr>C. Project Budget: Budget Status, G-Y-R</vt:lpstr>
      <vt:lpstr>C. Project Budget: Budget Status Detail</vt:lpstr>
      <vt:lpstr>C. Project Budget: Budget Status Detail</vt:lpstr>
      <vt:lpstr>C. Project Budget: Project Spent to Date (S)</vt:lpstr>
      <vt:lpstr>C. Project Budget: Estimate $ to Complete (E) </vt:lpstr>
      <vt:lpstr>C. Project Budget: Total Costs (S+E=T)</vt:lpstr>
      <vt:lpstr>C. Project Budget: Total Appropriated </vt:lpstr>
      <vt:lpstr>C. Project Budget: Total DoIT Certified Funds</vt:lpstr>
      <vt:lpstr>C. Project Budget:</vt:lpstr>
      <vt:lpstr>Questions Related To:</vt:lpstr>
      <vt:lpstr>D. Monthly Report - Contact Information</vt:lpstr>
      <vt:lpstr>D. Contact Information: Agency Name and Agency Code</vt:lpstr>
      <vt:lpstr>D. Contact Information: Sponsor, Project Manager</vt:lpstr>
      <vt:lpstr>Questions Related To:</vt:lpstr>
      <vt:lpstr>E. Project Milestones</vt:lpstr>
      <vt:lpstr>E. Project Milestones</vt:lpstr>
      <vt:lpstr>E. Project Milestones</vt:lpstr>
      <vt:lpstr>E. Project Milestones</vt:lpstr>
      <vt:lpstr>E. Project Milestones</vt:lpstr>
      <vt:lpstr>E. Project Milestones</vt:lpstr>
      <vt:lpstr>E. Project Milestones</vt:lpstr>
      <vt:lpstr>Questions Related To:</vt:lpstr>
      <vt:lpstr>Conclusion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Technology Certified Projects and Related Projects</dc:title>
  <dc:creator>Diane Rivera</dc:creator>
  <cp:lastModifiedBy>Gonzales, Chris, DoIT</cp:lastModifiedBy>
  <cp:revision>269</cp:revision>
  <dcterms:created xsi:type="dcterms:W3CDTF">2017-07-25T14:55:26Z</dcterms:created>
  <dcterms:modified xsi:type="dcterms:W3CDTF">2023-04-28T18:02:04Z</dcterms:modified>
</cp:coreProperties>
</file>