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98" r:id="rId2"/>
    <p:sldId id="258" r:id="rId3"/>
    <p:sldId id="295" r:id="rId4"/>
    <p:sldId id="314" r:id="rId5"/>
    <p:sldId id="333" r:id="rId6"/>
    <p:sldId id="341" r:id="rId7"/>
    <p:sldId id="343" r:id="rId8"/>
    <p:sldId id="304" r:id="rId9"/>
    <p:sldId id="317" r:id="rId10"/>
    <p:sldId id="312" r:id="rId11"/>
    <p:sldId id="263" r:id="rId12"/>
    <p:sldId id="318" r:id="rId13"/>
    <p:sldId id="319" r:id="rId14"/>
    <p:sldId id="307" r:id="rId15"/>
    <p:sldId id="267" r:id="rId16"/>
    <p:sldId id="283" r:id="rId17"/>
    <p:sldId id="305" r:id="rId18"/>
    <p:sldId id="342" r:id="rId19"/>
    <p:sldId id="322" r:id="rId20"/>
    <p:sldId id="306" r:id="rId21"/>
    <p:sldId id="329" r:id="rId22"/>
    <p:sldId id="285" r:id="rId23"/>
    <p:sldId id="340" r:id="rId24"/>
    <p:sldId id="292" r:id="rId25"/>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F1F59"/>
    <a:srgbClr val="D7D8ED"/>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110" d="100"/>
          <a:sy n="110" d="100"/>
        </p:scale>
        <p:origin x="160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398142B1-3D8B-4120-9E46-A9342D31A241}" type="datetimeFigureOut">
              <a:rPr lang="en-US" smtClean="0"/>
              <a:t>4/4/2023</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7E63F52D-6D66-4B7A-B1BF-2CFD25EF4749}" type="slidenum">
              <a:rPr lang="en-US" smtClean="0"/>
              <a:t>‹#›</a:t>
            </a:fld>
            <a:endParaRPr lang="en-US"/>
          </a:p>
        </p:txBody>
      </p:sp>
    </p:spTree>
    <p:extLst>
      <p:ext uri="{BB962C8B-B14F-4D97-AF65-F5344CB8AC3E}">
        <p14:creationId xmlns:p14="http://schemas.microsoft.com/office/powerpoint/2010/main" val="7238409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xfrm>
            <a:off x="1497013" y="1200150"/>
            <a:ext cx="4321175" cy="3240088"/>
          </a:xfrm>
          <a:ln/>
        </p:spPr>
      </p:sp>
      <p:sp>
        <p:nvSpPr>
          <p:cNvPr id="39939"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39940"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023144" eaLnBrk="0" hangingPunct="0">
              <a:spcBef>
                <a:spcPct val="30000"/>
              </a:spcBef>
              <a:defRPr sz="1300">
                <a:solidFill>
                  <a:schemeClr val="tx1"/>
                </a:solidFill>
                <a:latin typeface="Tahoma" pitchFamily="34" charset="0"/>
                <a:cs typeface="Arial" charset="0"/>
              </a:defRPr>
            </a:lvl1pPr>
            <a:lvl2pPr marL="824443" indent="-317227" defTabSz="1023144" eaLnBrk="0" hangingPunct="0">
              <a:spcBef>
                <a:spcPct val="30000"/>
              </a:spcBef>
              <a:defRPr sz="1300">
                <a:solidFill>
                  <a:schemeClr val="tx1"/>
                </a:solidFill>
                <a:latin typeface="Tahoma" pitchFamily="34" charset="0"/>
                <a:cs typeface="Arial" charset="0"/>
              </a:defRPr>
            </a:lvl2pPr>
            <a:lvl3pPr marL="1268907" indent="-252736" defTabSz="1023144" eaLnBrk="0" hangingPunct="0">
              <a:spcBef>
                <a:spcPct val="30000"/>
              </a:spcBef>
              <a:defRPr sz="1300">
                <a:solidFill>
                  <a:schemeClr val="tx1"/>
                </a:solidFill>
                <a:latin typeface="Tahoma" pitchFamily="34" charset="0"/>
                <a:cs typeface="Arial" charset="0"/>
              </a:defRPr>
            </a:lvl3pPr>
            <a:lvl4pPr marL="1776123" indent="-252736" defTabSz="1023144" eaLnBrk="0" hangingPunct="0">
              <a:spcBef>
                <a:spcPct val="30000"/>
              </a:spcBef>
              <a:defRPr sz="1300">
                <a:solidFill>
                  <a:schemeClr val="tx1"/>
                </a:solidFill>
                <a:latin typeface="Tahoma" pitchFamily="34" charset="0"/>
                <a:cs typeface="Arial" charset="0"/>
              </a:defRPr>
            </a:lvl4pPr>
            <a:lvl5pPr marL="2285080" indent="-252736" defTabSz="1023144" eaLnBrk="0" hangingPunct="0">
              <a:spcBef>
                <a:spcPct val="30000"/>
              </a:spcBef>
              <a:defRPr sz="1300">
                <a:solidFill>
                  <a:schemeClr val="tx1"/>
                </a:solidFill>
                <a:latin typeface="Tahoma" pitchFamily="34" charset="0"/>
                <a:cs typeface="Arial" charset="0"/>
              </a:defRPr>
            </a:lvl5pPr>
            <a:lvl6pPr marL="2787063" indent="-252736" defTabSz="1023144" eaLnBrk="0" fontAlgn="base" hangingPunct="0">
              <a:spcBef>
                <a:spcPct val="30000"/>
              </a:spcBef>
              <a:spcAft>
                <a:spcPct val="0"/>
              </a:spcAft>
              <a:defRPr sz="1300">
                <a:solidFill>
                  <a:schemeClr val="tx1"/>
                </a:solidFill>
                <a:latin typeface="Tahoma" pitchFamily="34" charset="0"/>
                <a:cs typeface="Arial" charset="0"/>
              </a:defRPr>
            </a:lvl6pPr>
            <a:lvl7pPr marL="3289051" indent="-252736" defTabSz="1023144" eaLnBrk="0" fontAlgn="base" hangingPunct="0">
              <a:spcBef>
                <a:spcPct val="30000"/>
              </a:spcBef>
              <a:spcAft>
                <a:spcPct val="0"/>
              </a:spcAft>
              <a:defRPr sz="1300">
                <a:solidFill>
                  <a:schemeClr val="tx1"/>
                </a:solidFill>
                <a:latin typeface="Tahoma" pitchFamily="34" charset="0"/>
                <a:cs typeface="Arial" charset="0"/>
              </a:defRPr>
            </a:lvl7pPr>
            <a:lvl8pPr marL="3791037" indent="-252736" defTabSz="1023144" eaLnBrk="0" fontAlgn="base" hangingPunct="0">
              <a:spcBef>
                <a:spcPct val="30000"/>
              </a:spcBef>
              <a:spcAft>
                <a:spcPct val="0"/>
              </a:spcAft>
              <a:defRPr sz="1300">
                <a:solidFill>
                  <a:schemeClr val="tx1"/>
                </a:solidFill>
                <a:latin typeface="Tahoma" pitchFamily="34" charset="0"/>
                <a:cs typeface="Arial" charset="0"/>
              </a:defRPr>
            </a:lvl8pPr>
            <a:lvl9pPr marL="4293022" indent="-252736" defTabSz="1023144" eaLnBrk="0" fontAlgn="base" hangingPunct="0">
              <a:spcBef>
                <a:spcPct val="30000"/>
              </a:spcBef>
              <a:spcAft>
                <a:spcPct val="0"/>
              </a:spcAft>
              <a:defRPr sz="1300">
                <a:solidFill>
                  <a:schemeClr val="tx1"/>
                </a:solidFill>
                <a:latin typeface="Tahoma" pitchFamily="34" charset="0"/>
                <a:cs typeface="Arial" charset="0"/>
              </a:defRPr>
            </a:lvl9pPr>
          </a:lstStyle>
          <a:p>
            <a:pPr eaLnBrk="1" hangingPunct="1">
              <a:spcBef>
                <a:spcPct val="0"/>
              </a:spcBef>
            </a:pPr>
            <a:fld id="{95F7EC83-B12F-4DA0-A939-3081DBB2C23B}" type="slidenum">
              <a:rPr lang="en-US" altLang="en-US" smtClean="0"/>
              <a:pPr eaLnBrk="1" hangingPunct="1">
                <a:spcBef>
                  <a:spcPct val="0"/>
                </a:spcBef>
              </a:pPr>
              <a:t>1</a:t>
            </a:fld>
            <a:endParaRPr lang="en-US" altLang="en-US"/>
          </a:p>
        </p:txBody>
      </p:sp>
    </p:spTree>
    <p:extLst>
      <p:ext uri="{BB962C8B-B14F-4D97-AF65-F5344CB8AC3E}">
        <p14:creationId xmlns:p14="http://schemas.microsoft.com/office/powerpoint/2010/main" val="17411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1200150"/>
            <a:ext cx="4321175" cy="32400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B196E7-1B05-4A96-BAAC-FE5F179AF5D6}" type="slidenum">
              <a:rPr lang="en-US" smtClean="0"/>
              <a:t>2</a:t>
            </a:fld>
            <a:endParaRPr lang="en-US"/>
          </a:p>
        </p:txBody>
      </p:sp>
    </p:spTree>
    <p:extLst>
      <p:ext uri="{BB962C8B-B14F-4D97-AF65-F5344CB8AC3E}">
        <p14:creationId xmlns:p14="http://schemas.microsoft.com/office/powerpoint/2010/main" val="31806998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585527"/>
            <a:ext cx="2057400" cy="283725"/>
          </a:xfrm>
        </p:spPr>
        <p:txBody>
          <a:bodyPr/>
          <a:lstStyle/>
          <a:p>
            <a:fld id="{69DC56E1-7F20-4047-B18D-B69732CE8957}" type="datetimeFigureOut">
              <a:rPr lang="en-US" smtClean="0"/>
              <a:t>4/4/2023</a:t>
            </a:fld>
            <a:endParaRPr lang="en-US"/>
          </a:p>
        </p:txBody>
      </p:sp>
      <p:sp>
        <p:nvSpPr>
          <p:cNvPr id="5" name="Footer Placeholder 4"/>
          <p:cNvSpPr>
            <a:spLocks noGrp="1"/>
          </p:cNvSpPr>
          <p:nvPr>
            <p:ph type="ftr" sz="quarter" idx="11"/>
          </p:nvPr>
        </p:nvSpPr>
        <p:spPr>
          <a:xfrm>
            <a:off x="3028950" y="6567055"/>
            <a:ext cx="3086100" cy="283725"/>
          </a:xfrm>
        </p:spPr>
        <p:txBody>
          <a:bodyPr/>
          <a:lstStyle/>
          <a:p>
            <a:endParaRPr lang="en-US"/>
          </a:p>
        </p:txBody>
      </p:sp>
      <p:sp>
        <p:nvSpPr>
          <p:cNvPr id="6" name="Slide Number Placeholder 5"/>
          <p:cNvSpPr>
            <a:spLocks noGrp="1"/>
          </p:cNvSpPr>
          <p:nvPr>
            <p:ph type="sldNum" sz="quarter" idx="12"/>
          </p:nvPr>
        </p:nvSpPr>
        <p:spPr>
          <a:xfrm>
            <a:off x="6457950" y="6567055"/>
            <a:ext cx="2057400" cy="283725"/>
          </a:xfrm>
        </p:spPr>
        <p:txBody>
          <a:bodyPr/>
          <a:lstStyle/>
          <a:p>
            <a:fld id="{3F0CE00F-F17A-4D15-ABBA-4442F7830BFA}" type="slidenum">
              <a:rPr lang="en-US" smtClean="0"/>
              <a:t>‹#›</a:t>
            </a:fld>
            <a:endParaRPr lang="en-US"/>
          </a:p>
        </p:txBody>
      </p:sp>
    </p:spTree>
    <p:extLst>
      <p:ext uri="{BB962C8B-B14F-4D97-AF65-F5344CB8AC3E}">
        <p14:creationId xmlns:p14="http://schemas.microsoft.com/office/powerpoint/2010/main" val="3990673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DC56E1-7F20-4047-B18D-B69732CE8957}" type="datetimeFigureOut">
              <a:rPr lang="en-US" smtClean="0"/>
              <a:t>4/4/2023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0CE00F-F17A-4D15-ABBA-4442F7830BFA}" type="slidenum">
              <a:rPr lang="en-US" smtClean="0"/>
              <a:t>‹#›</a:t>
            </a:fld>
            <a:endParaRPr lang="en-US"/>
          </a:p>
        </p:txBody>
      </p:sp>
    </p:spTree>
    <p:extLst>
      <p:ext uri="{BB962C8B-B14F-4D97-AF65-F5344CB8AC3E}">
        <p14:creationId xmlns:p14="http://schemas.microsoft.com/office/powerpoint/2010/main" val="2272393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DC56E1-7F20-4047-B18D-B69732CE8957}" type="datetimeFigureOut">
              <a:rPr lang="en-US" smtClean="0"/>
              <a:t>4/4/2023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0CE00F-F17A-4D15-ABBA-4442F7830BFA}" type="slidenum">
              <a:rPr lang="en-US" smtClean="0"/>
              <a:t>‹#›</a:t>
            </a:fld>
            <a:endParaRPr lang="en-US"/>
          </a:p>
        </p:txBody>
      </p:sp>
    </p:spTree>
    <p:extLst>
      <p:ext uri="{BB962C8B-B14F-4D97-AF65-F5344CB8AC3E}">
        <p14:creationId xmlns:p14="http://schemas.microsoft.com/office/powerpoint/2010/main" val="3092010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567055"/>
            <a:ext cx="2057400" cy="283725"/>
          </a:xfrm>
        </p:spPr>
        <p:txBody>
          <a:bodyPr/>
          <a:lstStyle>
            <a:lvl1pPr>
              <a:defRPr>
                <a:solidFill>
                  <a:schemeClr val="bg1"/>
                </a:solidFill>
              </a:defRPr>
            </a:lvl1pPr>
          </a:lstStyle>
          <a:p>
            <a:fld id="{69DC56E1-7F20-4047-B18D-B69732CE8957}" type="datetimeFigureOut">
              <a:rPr lang="en-US" smtClean="0"/>
              <a:pPr/>
              <a:t>4/4/2023</a:t>
            </a:fld>
            <a:endParaRPr lang="en-US" dirty="0"/>
          </a:p>
        </p:txBody>
      </p:sp>
      <p:sp>
        <p:nvSpPr>
          <p:cNvPr id="5" name="Footer Placeholder 4"/>
          <p:cNvSpPr>
            <a:spLocks noGrp="1"/>
          </p:cNvSpPr>
          <p:nvPr>
            <p:ph type="ftr" sz="quarter" idx="11"/>
          </p:nvPr>
        </p:nvSpPr>
        <p:spPr>
          <a:xfrm>
            <a:off x="3028950" y="6567055"/>
            <a:ext cx="3086100" cy="283725"/>
          </a:xfrm>
        </p:spPr>
        <p:txBody>
          <a:bodyPr/>
          <a:lstStyle>
            <a:lvl1pPr>
              <a:defRPr>
                <a:solidFill>
                  <a:schemeClr val="bg1"/>
                </a:solidFill>
              </a:defRPr>
            </a:lvl1pPr>
          </a:lstStyle>
          <a:p>
            <a:endParaRPr lang="en-US" dirty="0"/>
          </a:p>
        </p:txBody>
      </p:sp>
      <p:sp>
        <p:nvSpPr>
          <p:cNvPr id="6" name="Slide Number Placeholder 5"/>
          <p:cNvSpPr>
            <a:spLocks noGrp="1"/>
          </p:cNvSpPr>
          <p:nvPr>
            <p:ph type="sldNum" sz="quarter" idx="12"/>
          </p:nvPr>
        </p:nvSpPr>
        <p:spPr>
          <a:xfrm>
            <a:off x="6457950" y="6557819"/>
            <a:ext cx="2057400" cy="283725"/>
          </a:xfrm>
        </p:spPr>
        <p:txBody>
          <a:bodyPr/>
          <a:lstStyle>
            <a:lvl1pPr>
              <a:defRPr>
                <a:solidFill>
                  <a:schemeClr val="bg1"/>
                </a:solidFill>
              </a:defRPr>
            </a:lvl1pPr>
          </a:lstStyle>
          <a:p>
            <a:fld id="{3F0CE00F-F17A-4D15-ABBA-4442F7830BFA}" type="slidenum">
              <a:rPr lang="en-US" smtClean="0"/>
              <a:pPr/>
              <a:t>‹#›</a:t>
            </a:fld>
            <a:endParaRPr lang="en-US" dirty="0"/>
          </a:p>
        </p:txBody>
      </p:sp>
    </p:spTree>
    <p:extLst>
      <p:ext uri="{BB962C8B-B14F-4D97-AF65-F5344CB8AC3E}">
        <p14:creationId xmlns:p14="http://schemas.microsoft.com/office/powerpoint/2010/main" val="3715550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DC56E1-7F20-4047-B18D-B69732CE8957}" type="datetimeFigureOut">
              <a:rPr lang="en-US" smtClean="0"/>
              <a:t>4/4/2023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0CE00F-F17A-4D15-ABBA-4442F7830BFA}" type="slidenum">
              <a:rPr lang="en-US" smtClean="0"/>
              <a:t>‹#›</a:t>
            </a:fld>
            <a:endParaRPr lang="en-US"/>
          </a:p>
        </p:txBody>
      </p:sp>
    </p:spTree>
    <p:extLst>
      <p:ext uri="{BB962C8B-B14F-4D97-AF65-F5344CB8AC3E}">
        <p14:creationId xmlns:p14="http://schemas.microsoft.com/office/powerpoint/2010/main" val="3796383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DC56E1-7F20-4047-B18D-B69732CE8957}" type="datetimeFigureOut">
              <a:rPr lang="en-US" smtClean="0"/>
              <a:t>4/4/2023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0CE00F-F17A-4D15-ABBA-4442F7830BFA}" type="slidenum">
              <a:rPr lang="en-US" smtClean="0"/>
              <a:t>‹#›</a:t>
            </a:fld>
            <a:endParaRPr lang="en-US"/>
          </a:p>
        </p:txBody>
      </p:sp>
    </p:spTree>
    <p:extLst>
      <p:ext uri="{BB962C8B-B14F-4D97-AF65-F5344CB8AC3E}">
        <p14:creationId xmlns:p14="http://schemas.microsoft.com/office/powerpoint/2010/main" val="2478667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9DC56E1-7F20-4047-B18D-B69732CE8957}" type="datetimeFigureOut">
              <a:rPr lang="en-US" smtClean="0"/>
              <a:t>4/4/2023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0CE00F-F17A-4D15-ABBA-4442F7830BFA}" type="slidenum">
              <a:rPr lang="en-US" smtClean="0"/>
              <a:t>‹#›</a:t>
            </a:fld>
            <a:endParaRPr lang="en-US"/>
          </a:p>
        </p:txBody>
      </p:sp>
    </p:spTree>
    <p:extLst>
      <p:ext uri="{BB962C8B-B14F-4D97-AF65-F5344CB8AC3E}">
        <p14:creationId xmlns:p14="http://schemas.microsoft.com/office/powerpoint/2010/main" val="3518553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9DC56E1-7F20-4047-B18D-B69732CE8957}" type="datetimeFigureOut">
              <a:rPr lang="en-US" smtClean="0"/>
              <a:t>4/4/2023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0CE00F-F17A-4D15-ABBA-4442F7830BFA}" type="slidenum">
              <a:rPr lang="en-US" smtClean="0"/>
              <a:t>‹#›</a:t>
            </a:fld>
            <a:endParaRPr lang="en-US"/>
          </a:p>
        </p:txBody>
      </p:sp>
    </p:spTree>
    <p:extLst>
      <p:ext uri="{BB962C8B-B14F-4D97-AF65-F5344CB8AC3E}">
        <p14:creationId xmlns:p14="http://schemas.microsoft.com/office/powerpoint/2010/main" val="3056995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DC56E1-7F20-4047-B18D-B69732CE8957}" type="datetimeFigureOut">
              <a:rPr lang="en-US" smtClean="0"/>
              <a:t>4/4/2023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0CE00F-F17A-4D15-ABBA-4442F7830BFA}" type="slidenum">
              <a:rPr lang="en-US" smtClean="0"/>
              <a:t>‹#›</a:t>
            </a:fld>
            <a:endParaRPr lang="en-US"/>
          </a:p>
        </p:txBody>
      </p:sp>
    </p:spTree>
    <p:extLst>
      <p:ext uri="{BB962C8B-B14F-4D97-AF65-F5344CB8AC3E}">
        <p14:creationId xmlns:p14="http://schemas.microsoft.com/office/powerpoint/2010/main" val="3985737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DC56E1-7F20-4047-B18D-B69732CE8957}" type="datetimeFigureOut">
              <a:rPr lang="en-US" smtClean="0"/>
              <a:t>4/4/2023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0CE00F-F17A-4D15-ABBA-4442F7830BFA}" type="slidenum">
              <a:rPr lang="en-US" smtClean="0"/>
              <a:t>‹#›</a:t>
            </a:fld>
            <a:endParaRPr lang="en-US"/>
          </a:p>
        </p:txBody>
      </p:sp>
    </p:spTree>
    <p:extLst>
      <p:ext uri="{BB962C8B-B14F-4D97-AF65-F5344CB8AC3E}">
        <p14:creationId xmlns:p14="http://schemas.microsoft.com/office/powerpoint/2010/main" val="41904906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DC56E1-7F20-4047-B18D-B69732CE8957}" type="datetimeFigureOut">
              <a:rPr lang="en-US" smtClean="0"/>
              <a:t>4/4/2023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0CE00F-F17A-4D15-ABBA-4442F7830BFA}" type="slidenum">
              <a:rPr lang="en-US" smtClean="0"/>
              <a:t>‹#›</a:t>
            </a:fld>
            <a:endParaRPr lang="en-US"/>
          </a:p>
        </p:txBody>
      </p:sp>
    </p:spTree>
    <p:extLst>
      <p:ext uri="{BB962C8B-B14F-4D97-AF65-F5344CB8AC3E}">
        <p14:creationId xmlns:p14="http://schemas.microsoft.com/office/powerpoint/2010/main" val="2795246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852E814-169B-0D74-D26A-163C016F7074}"/>
              </a:ext>
            </a:extLst>
          </p:cNvPr>
          <p:cNvPicPr>
            <a:picLocks noChangeAspect="1"/>
          </p:cNvPicPr>
          <p:nvPr userDrawn="1"/>
        </p:nvPicPr>
        <p:blipFill rotWithShape="1">
          <a:blip r:embed="rId13"/>
          <a:srcRect t="70850"/>
          <a:stretch/>
        </p:blipFill>
        <p:spPr>
          <a:xfrm>
            <a:off x="0" y="6494281"/>
            <a:ext cx="9144000" cy="366815"/>
          </a:xfrm>
          <a:prstGeom prst="rect">
            <a:avLst/>
          </a:prstGeom>
        </p:spPr>
      </p:pic>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485655"/>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DC56E1-7F20-4047-B18D-B69732CE8957}" type="datetimeFigureOut">
              <a:rPr lang="en-US" smtClean="0"/>
              <a:t>4/4/2023</a:t>
            </a:fld>
            <a:endParaRPr lang="en-US"/>
          </a:p>
        </p:txBody>
      </p:sp>
      <p:sp>
        <p:nvSpPr>
          <p:cNvPr id="5" name="Footer Placeholder 4"/>
          <p:cNvSpPr>
            <a:spLocks noGrp="1"/>
          </p:cNvSpPr>
          <p:nvPr>
            <p:ph type="ftr" sz="quarter" idx="3"/>
          </p:nvPr>
        </p:nvSpPr>
        <p:spPr>
          <a:xfrm>
            <a:off x="3028950" y="6485655"/>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48565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0CE00F-F17A-4D15-ABBA-4442F7830BFA}" type="slidenum">
              <a:rPr lang="en-US" smtClean="0"/>
              <a:t>‹#›</a:t>
            </a:fld>
            <a:endParaRPr lang="en-US"/>
          </a:p>
        </p:txBody>
      </p:sp>
    </p:spTree>
    <p:extLst>
      <p:ext uri="{BB962C8B-B14F-4D97-AF65-F5344CB8AC3E}">
        <p14:creationId xmlns:p14="http://schemas.microsoft.com/office/powerpoint/2010/main" val="13462657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doit.nm.gov/programs/epmo/project-certification-templates-and-guidance/"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doit.nm.gov/programs/epmo/project-certification-templates-and-guidance/"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doit.nm.gov/programs/epmo/project-certification-templates-and-guidance/"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doit.nm.gov/programs/epmo/project-certification-templates-and-guidance/" TargetMode="External"/><Relationship Id="rId2" Type="http://schemas.openxmlformats.org/officeDocument/2006/relationships/hyperlink" Target="mailto:EPMO@doit.nm.gov"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doit.nm.gov/programs/epmo/project-certification-templates-and-guidance/"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doit.nm.gov/programs/epmo/project-certification-committe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doit.nm.gov/programs/epmo/project-certification-templates-and-guidance/" TargetMode="External"/><Relationship Id="rId2" Type="http://schemas.openxmlformats.org/officeDocument/2006/relationships/hyperlink" Target="mailto:EPMO@doit.nm.gov" TargetMode="External"/><Relationship Id="rId1" Type="http://schemas.openxmlformats.org/officeDocument/2006/relationships/slideLayout" Target="../slideLayouts/slideLayout2.xml"/><Relationship Id="rId4" Type="http://schemas.openxmlformats.org/officeDocument/2006/relationships/hyperlink" Target="https://www.doit.nm.gov/programs/epmo/project-portfolio/#:~:text=New%20Mexico%E2%80%99s%20future-,EPMO%20Project%20Portfolio,-Enhanced%20Portfolio%20and"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mailto:Exception.Requests@doit.nm.gov" TargetMode="External"/><Relationship Id="rId2" Type="http://schemas.openxmlformats.org/officeDocument/2006/relationships/hyperlink" Target="https://www.doit.nm.gov/programs/epmo/project-certification-templates-and-guidance/"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doit.nm.gov/programs/epmo/project-certification-templates-and-guidance/"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EPMO@doit.nm.gov" TargetMode="External"/><Relationship Id="rId2" Type="http://schemas.openxmlformats.org/officeDocument/2006/relationships/hyperlink" Target="https://www.doit.nm.gov/programs/epmo/project-certification-templates-and-guidance/"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doit.nm.gov/programs/epmo/project-certification-templates-and-guidance/" TargetMode="External"/><Relationship Id="rId2" Type="http://schemas.openxmlformats.org/officeDocument/2006/relationships/hyperlink" Target="https://www.doit.nm.gov/programs/epmo/project-certification-committee/" TargetMode="External"/><Relationship Id="rId1" Type="http://schemas.openxmlformats.org/officeDocument/2006/relationships/slideLayout" Target="../slideLayouts/slideLayout2.xml"/><Relationship Id="rId6" Type="http://schemas.openxmlformats.org/officeDocument/2006/relationships/hyperlink" Target="mailto:epmo@doit.nm.gov" TargetMode="External"/><Relationship Id="rId5" Type="http://schemas.openxmlformats.org/officeDocument/2006/relationships/hyperlink" Target="https://www.doit.nm.gov/programs/epmo/project-portfolio/" TargetMode="External"/><Relationship Id="rId4" Type="http://schemas.openxmlformats.org/officeDocument/2006/relationships/hyperlink" Target="https://www.doit.nm.gov/programs/epmo/contract-and-rfp-templates-and-guidance/"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mailto:Exception.Requests@doit.nm.gov"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doit.nm.gov/programs/epmo/project-certification-templates-and-guidance/" TargetMode="External"/><Relationship Id="rId2" Type="http://schemas.openxmlformats.org/officeDocument/2006/relationships/hyperlink" Target="mailto:EPMO@doit.nm.gov" TargetMode="External"/><Relationship Id="rId1" Type="http://schemas.openxmlformats.org/officeDocument/2006/relationships/slideLayout" Target="../slideLayouts/slideLayout2.xml"/><Relationship Id="rId4" Type="http://schemas.openxmlformats.org/officeDocument/2006/relationships/hyperlink" Target="mailto:epmo@doit.nm.gov"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doit.nm.gov/programs/epmo/project-certification-templates-and-guidance/" TargetMode="External"/><Relationship Id="rId2" Type="http://schemas.openxmlformats.org/officeDocument/2006/relationships/hyperlink" Target="mailto:epmo@doit.nm.gov" TargetMode="External"/><Relationship Id="rId1" Type="http://schemas.openxmlformats.org/officeDocument/2006/relationships/slideLayout" Target="../slideLayouts/slideLayout2.xml"/><Relationship Id="rId4" Type="http://schemas.openxmlformats.org/officeDocument/2006/relationships/hyperlink" Target="mailto:exception.requests@doit.nm.gov"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https://www.doit.nm.gov/programs/epmo/project-certification-templates-and-guidanc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doit.nm.gov/programs/epmo/project-certification-templates-and-guidanc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2917" y="3085457"/>
            <a:ext cx="9071083" cy="646331"/>
          </a:xfrm>
          <a:prstGeom prst="rect">
            <a:avLst/>
          </a:prstGeom>
          <a:noFill/>
        </p:spPr>
        <p:txBody>
          <a:bodyPr wrap="square" rtlCol="0">
            <a:spAutoFit/>
          </a:bodyPr>
          <a:lstStyle/>
          <a:p>
            <a:pPr algn="ctr"/>
            <a:r>
              <a:rPr lang="en-US" dirty="0">
                <a:cs typeface="Times New Roman" panose="02020603050405020304" pitchFamily="18" charset="0"/>
              </a:rPr>
              <a:t>An orientation to the Department of Information Technology’s (DoIT) </a:t>
            </a:r>
          </a:p>
          <a:p>
            <a:pPr algn="ctr"/>
            <a:r>
              <a:rPr lang="en-US" dirty="0">
                <a:cs typeface="Times New Roman" panose="02020603050405020304" pitchFamily="18" charset="0"/>
              </a:rPr>
              <a:t>Project Certification process</a:t>
            </a:r>
            <a:r>
              <a:rPr lang="en-US" i="1" dirty="0">
                <a:cs typeface="Times New Roman" panose="02020603050405020304" pitchFamily="18" charset="0"/>
              </a:rPr>
              <a:t>.</a:t>
            </a:r>
            <a:endParaRPr lang="en-US" i="1" dirty="0"/>
          </a:p>
        </p:txBody>
      </p:sp>
      <p:pic>
        <p:nvPicPr>
          <p:cNvPr id="5" name="Picture 4" descr="Logo, company name&#10;&#10;Description automatically generated">
            <a:extLst>
              <a:ext uri="{FF2B5EF4-FFF2-40B4-BE49-F238E27FC236}">
                <a16:creationId xmlns:a16="http://schemas.microsoft.com/office/drawing/2014/main" id="{00994FB0-B27F-41AE-AE6A-60223B86562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41923" y="125557"/>
            <a:ext cx="2272937" cy="1255369"/>
          </a:xfrm>
          <a:prstGeom prst="rect">
            <a:avLst/>
          </a:prstGeom>
        </p:spPr>
      </p:pic>
      <p:sp>
        <p:nvSpPr>
          <p:cNvPr id="6" name="Rectangle 2">
            <a:extLst>
              <a:ext uri="{FF2B5EF4-FFF2-40B4-BE49-F238E27FC236}">
                <a16:creationId xmlns:a16="http://schemas.microsoft.com/office/drawing/2014/main" id="{573F4F1F-E8D5-4C8E-A82E-D0E5FB311294}"/>
              </a:ext>
            </a:extLst>
          </p:cNvPr>
          <p:cNvSpPr txBox="1">
            <a:spLocks noChangeArrowheads="1"/>
          </p:cNvSpPr>
          <p:nvPr/>
        </p:nvSpPr>
        <p:spPr>
          <a:xfrm>
            <a:off x="-19149" y="2653926"/>
            <a:ext cx="9153824" cy="601826"/>
          </a:xfrm>
          <a:prstGeom prst="rect">
            <a:avLst/>
          </a:prstGeom>
        </p:spPr>
        <p:txBody>
          <a:bodyPr vert="horz" lIns="91440" tIns="45720" rIns="91440" bIns="45720" rtlCol="0" anchor="b">
            <a:normAutofit fontScale="2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defRPr/>
            </a:pPr>
            <a:r>
              <a:rPr lang="en-US" sz="3200" dirty="0">
                <a:solidFill>
                  <a:schemeClr val="accent5">
                    <a:lumMod val="10000"/>
                  </a:schemeClr>
                </a:solidFill>
                <a:cs typeface="Andalus" pitchFamily="18" charset="-78"/>
              </a:rPr>
              <a:t> </a:t>
            </a:r>
            <a:br>
              <a:rPr lang="en-US" sz="3200" dirty="0"/>
            </a:br>
            <a:r>
              <a:rPr lang="en-US" sz="3600" dirty="0">
                <a:cs typeface="Times New Roman" panose="02020603050405020304" pitchFamily="18" charset="0"/>
              </a:rPr>
              <a:t> </a:t>
            </a:r>
            <a:br>
              <a:rPr lang="en-US" sz="3600" b="1" dirty="0">
                <a:cs typeface="Times New Roman" panose="02020603050405020304" pitchFamily="18" charset="0"/>
              </a:rPr>
            </a:br>
            <a:r>
              <a:rPr lang="en-US" sz="11200" b="1" dirty="0">
                <a:solidFill>
                  <a:srgbClr val="4F1F59"/>
                </a:solidFill>
                <a:cs typeface="Times New Roman" panose="02020603050405020304" pitchFamily="18" charset="0"/>
              </a:rPr>
              <a:t>Project Certification Process</a:t>
            </a:r>
            <a:br>
              <a:rPr lang="en-US" sz="3200" b="1" dirty="0">
                <a:solidFill>
                  <a:srgbClr val="4F1F59"/>
                </a:solidFill>
                <a:cs typeface="Times New Roman" panose="02020603050405020304" pitchFamily="18" charset="0"/>
              </a:rPr>
            </a:br>
            <a:r>
              <a:rPr lang="en-US" sz="3200" dirty="0"/>
              <a:t>	</a:t>
            </a:r>
            <a:br>
              <a:rPr lang="en-US" sz="3200" dirty="0"/>
            </a:br>
            <a:r>
              <a:rPr lang="en-US" sz="2700" dirty="0">
                <a:solidFill>
                  <a:schemeClr val="accent5">
                    <a:lumMod val="10000"/>
                  </a:schemeClr>
                </a:solidFill>
                <a:cs typeface="Andalus" pitchFamily="18" charset="-78"/>
              </a:rPr>
              <a:t> </a:t>
            </a:r>
            <a:endParaRPr lang="en-US" sz="3200" dirty="0">
              <a:solidFill>
                <a:schemeClr val="accent5">
                  <a:lumMod val="10000"/>
                </a:schemeClr>
              </a:solidFill>
              <a:cs typeface="Andalus" pitchFamily="18" charset="-78"/>
            </a:endParaRPr>
          </a:p>
        </p:txBody>
      </p:sp>
      <p:sp>
        <p:nvSpPr>
          <p:cNvPr id="8" name="TextBox 7">
            <a:extLst>
              <a:ext uri="{FF2B5EF4-FFF2-40B4-BE49-F238E27FC236}">
                <a16:creationId xmlns:a16="http://schemas.microsoft.com/office/drawing/2014/main" id="{8A78865B-FADF-48F8-BA4B-63E6497E4CC7}"/>
              </a:ext>
            </a:extLst>
          </p:cNvPr>
          <p:cNvSpPr txBox="1"/>
          <p:nvPr/>
        </p:nvSpPr>
        <p:spPr>
          <a:xfrm>
            <a:off x="-11027" y="6509226"/>
            <a:ext cx="9144000" cy="307777"/>
          </a:xfrm>
          <a:prstGeom prst="rect">
            <a:avLst/>
          </a:prstGeom>
          <a:noFill/>
        </p:spPr>
        <p:txBody>
          <a:bodyPr wrap="square" rtlCol="0">
            <a:spAutoFit/>
          </a:bodyPr>
          <a:lstStyle/>
          <a:p>
            <a:pPr algn="ctr"/>
            <a:r>
              <a:rPr lang="en-US" sz="1400" b="1" dirty="0">
                <a:solidFill>
                  <a:schemeClr val="bg1"/>
                </a:solidFill>
              </a:rPr>
              <a:t>EPMO Mission: </a:t>
            </a:r>
            <a:r>
              <a:rPr lang="en-US" sz="1400" dirty="0">
                <a:solidFill>
                  <a:schemeClr val="bg1"/>
                </a:solidFill>
              </a:rPr>
              <a:t>Enabling successful information technology initiatives and supporting business objectives.</a:t>
            </a:r>
          </a:p>
        </p:txBody>
      </p:sp>
      <p:sp>
        <p:nvSpPr>
          <p:cNvPr id="4" name="TextBox 3">
            <a:extLst>
              <a:ext uri="{FF2B5EF4-FFF2-40B4-BE49-F238E27FC236}">
                <a16:creationId xmlns:a16="http://schemas.microsoft.com/office/drawing/2014/main" id="{C9C178E5-1350-9711-D9A7-E58CE569CD73}"/>
              </a:ext>
            </a:extLst>
          </p:cNvPr>
          <p:cNvSpPr txBox="1"/>
          <p:nvPr/>
        </p:nvSpPr>
        <p:spPr>
          <a:xfrm>
            <a:off x="46655" y="5187822"/>
            <a:ext cx="9071083" cy="461665"/>
          </a:xfrm>
          <a:prstGeom prst="rect">
            <a:avLst/>
          </a:prstGeom>
          <a:noFill/>
        </p:spPr>
        <p:txBody>
          <a:bodyPr wrap="square" rtlCol="0">
            <a:spAutoFit/>
          </a:bodyPr>
          <a:lstStyle/>
          <a:p>
            <a:pPr algn="ctr"/>
            <a:r>
              <a:rPr lang="en-US" sz="2400" dirty="0">
                <a:solidFill>
                  <a:srgbClr val="4F1F59"/>
                </a:solidFill>
              </a:rPr>
              <a:t>March 2023</a:t>
            </a:r>
          </a:p>
        </p:txBody>
      </p:sp>
    </p:spTree>
    <p:extLst>
      <p:ext uri="{BB962C8B-B14F-4D97-AF65-F5344CB8AC3E}">
        <p14:creationId xmlns:p14="http://schemas.microsoft.com/office/powerpoint/2010/main" val="1993698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pPr algn="ctr"/>
            <a:r>
              <a:rPr lang="en-US" sz="2800" b="1" dirty="0">
                <a:solidFill>
                  <a:srgbClr val="4F1F59"/>
                </a:solidFill>
              </a:rPr>
              <a:t>PCC: Agency Responsibilities</a:t>
            </a:r>
          </a:p>
        </p:txBody>
      </p:sp>
      <p:sp>
        <p:nvSpPr>
          <p:cNvPr id="3" name="Content Placeholder 2"/>
          <p:cNvSpPr>
            <a:spLocks noGrp="1"/>
          </p:cNvSpPr>
          <p:nvPr>
            <p:ph idx="1"/>
          </p:nvPr>
        </p:nvSpPr>
        <p:spPr>
          <a:xfrm>
            <a:off x="195942" y="961052"/>
            <a:ext cx="8643257" cy="5682343"/>
          </a:xfrm>
        </p:spPr>
        <p:txBody>
          <a:bodyPr>
            <a:normAutofit/>
          </a:bodyPr>
          <a:lstStyle/>
          <a:p>
            <a:pPr marL="344488" lvl="2" indent="-344488">
              <a:lnSpc>
                <a:spcPct val="100000"/>
              </a:lnSpc>
              <a:spcBef>
                <a:spcPts val="0"/>
              </a:spcBef>
              <a:spcAft>
                <a:spcPts val="1200"/>
              </a:spcAft>
            </a:pPr>
            <a:r>
              <a:rPr lang="en-US" sz="1600" dirty="0"/>
              <a:t>Review the PCC schedule ahead of time to plan project certification attendance to ensure that phase and funding approval is conducted in time to not disrupt the project. </a:t>
            </a:r>
          </a:p>
          <a:p>
            <a:pPr marL="344488" lvl="2" indent="-344488">
              <a:lnSpc>
                <a:spcPct val="110000"/>
              </a:lnSpc>
              <a:spcBef>
                <a:spcPts val="0"/>
              </a:spcBef>
              <a:spcAft>
                <a:spcPts val="1200"/>
              </a:spcAft>
            </a:pPr>
            <a:r>
              <a:rPr lang="en-US" sz="1600" dirty="0"/>
              <a:t>Do not plan on attending PCC and TARC in the same month for the same project.</a:t>
            </a:r>
          </a:p>
          <a:p>
            <a:pPr marL="344488" indent="-344488">
              <a:lnSpc>
                <a:spcPct val="110000"/>
              </a:lnSpc>
              <a:spcBef>
                <a:spcPts val="0"/>
              </a:spcBef>
              <a:spcAft>
                <a:spcPts val="1200"/>
              </a:spcAft>
            </a:pPr>
            <a:r>
              <a:rPr lang="en-US" sz="1600" dirty="0"/>
              <a:t>Certification Request Forms for each of the project phases including Initiation, Planning, Implementation, Closeout and Change, can be found on the DoIT EPMO website in the </a:t>
            </a:r>
            <a:r>
              <a:rPr lang="en-US" sz="1600" dirty="0">
                <a:hlinkClick r:id="rId2"/>
              </a:rPr>
              <a:t>Certification Request Forms </a:t>
            </a:r>
            <a:r>
              <a:rPr lang="en-US" sz="1600" dirty="0"/>
              <a:t>section.</a:t>
            </a:r>
          </a:p>
          <a:p>
            <a:pPr marL="344488" indent="-344488">
              <a:lnSpc>
                <a:spcPct val="110000"/>
              </a:lnSpc>
              <a:spcBef>
                <a:spcPts val="0"/>
              </a:spcBef>
              <a:spcAft>
                <a:spcPts val="1200"/>
              </a:spcAft>
            </a:pPr>
            <a:r>
              <a:rPr lang="en-US" sz="1600" dirty="0"/>
              <a:t>Charter and Project Management Plan templates are available on the DoIT EPMO website in the </a:t>
            </a:r>
            <a:r>
              <a:rPr lang="en-US" sz="1600" dirty="0">
                <a:hlinkClick r:id="rId2"/>
              </a:rPr>
              <a:t>Project Certification Templates </a:t>
            </a:r>
            <a:r>
              <a:rPr lang="en-US" sz="1600" dirty="0"/>
              <a:t>section.</a:t>
            </a:r>
          </a:p>
          <a:p>
            <a:pPr marL="344488" indent="-344488">
              <a:lnSpc>
                <a:spcPct val="110000"/>
              </a:lnSpc>
              <a:spcBef>
                <a:spcPts val="0"/>
              </a:spcBef>
              <a:spcAft>
                <a:spcPts val="1200"/>
              </a:spcAft>
            </a:pPr>
            <a:r>
              <a:rPr lang="en-US" sz="1600" dirty="0"/>
              <a:t>The Gates and Phases section that follows, illustrates each phase and the documentation required to certify for each phase.</a:t>
            </a:r>
          </a:p>
        </p:txBody>
      </p:sp>
      <p:sp>
        <p:nvSpPr>
          <p:cNvPr id="4" name="Date Placeholder 3"/>
          <p:cNvSpPr>
            <a:spLocks noGrp="1"/>
          </p:cNvSpPr>
          <p:nvPr>
            <p:ph type="dt" sz="half" idx="10"/>
          </p:nvPr>
        </p:nvSpPr>
        <p:spPr>
          <a:xfrm>
            <a:off x="457200" y="6479988"/>
            <a:ext cx="2133600" cy="365125"/>
          </a:xfrm>
        </p:spPr>
        <p:txBody>
          <a:bodyPr/>
          <a:lstStyle/>
          <a:p>
            <a:r>
              <a:rPr lang="en-US" dirty="0"/>
              <a:t>03/2023</a:t>
            </a:r>
          </a:p>
        </p:txBody>
      </p:sp>
      <p:sp>
        <p:nvSpPr>
          <p:cNvPr id="5" name="Slide Number Placeholder 4"/>
          <p:cNvSpPr>
            <a:spLocks noGrp="1"/>
          </p:cNvSpPr>
          <p:nvPr>
            <p:ph type="sldNum" sz="quarter" idx="12"/>
          </p:nvPr>
        </p:nvSpPr>
        <p:spPr>
          <a:xfrm>
            <a:off x="6553200" y="6479988"/>
            <a:ext cx="2133600" cy="365125"/>
          </a:xfrm>
        </p:spPr>
        <p:txBody>
          <a:bodyPr/>
          <a:lstStyle/>
          <a:p>
            <a:r>
              <a:rPr lang="en-US" dirty="0"/>
              <a:t>Page </a:t>
            </a:r>
            <a:fld id="{AB34F9C2-C352-4191-8E79-FB4FD46717FC}" type="slidenum">
              <a:rPr lang="en-US" smtClean="0"/>
              <a:t>10</a:t>
            </a:fld>
            <a:endParaRPr lang="en-US" dirty="0"/>
          </a:p>
        </p:txBody>
      </p:sp>
    </p:spTree>
    <p:extLst>
      <p:ext uri="{BB962C8B-B14F-4D97-AF65-F5344CB8AC3E}">
        <p14:creationId xmlns:p14="http://schemas.microsoft.com/office/powerpoint/2010/main" val="1970840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3">
            <a:extLst>
              <a:ext uri="{FF2B5EF4-FFF2-40B4-BE49-F238E27FC236}">
                <a16:creationId xmlns:a16="http://schemas.microsoft.com/office/drawing/2014/main" id="{81D90FA8-94A7-45F2-9A0F-6B660FD4C215}"/>
              </a:ext>
            </a:extLst>
          </p:cNvPr>
          <p:cNvSpPr>
            <a:spLocks noGrp="1"/>
          </p:cNvSpPr>
          <p:nvPr>
            <p:ph type="dt" sz="half" idx="10"/>
          </p:nvPr>
        </p:nvSpPr>
        <p:spPr>
          <a:xfrm>
            <a:off x="457200" y="6436443"/>
            <a:ext cx="2133600" cy="365125"/>
          </a:xfrm>
        </p:spPr>
        <p:txBody>
          <a:bodyPr/>
          <a:lstStyle/>
          <a:p>
            <a:r>
              <a:rPr lang="en-US" dirty="0"/>
              <a:t>03/2023</a:t>
            </a:r>
          </a:p>
        </p:txBody>
      </p:sp>
      <p:sp>
        <p:nvSpPr>
          <p:cNvPr id="4" name="Slide Number Placeholder 4">
            <a:extLst>
              <a:ext uri="{FF2B5EF4-FFF2-40B4-BE49-F238E27FC236}">
                <a16:creationId xmlns:a16="http://schemas.microsoft.com/office/drawing/2014/main" id="{D063CD2F-0462-42DA-8F43-342726E6BA29}"/>
              </a:ext>
            </a:extLst>
          </p:cNvPr>
          <p:cNvSpPr>
            <a:spLocks noGrp="1"/>
          </p:cNvSpPr>
          <p:nvPr>
            <p:ph type="sldNum" sz="quarter" idx="12"/>
          </p:nvPr>
        </p:nvSpPr>
        <p:spPr>
          <a:xfrm>
            <a:off x="6553200" y="6436443"/>
            <a:ext cx="2133600" cy="365125"/>
          </a:xfrm>
        </p:spPr>
        <p:txBody>
          <a:bodyPr/>
          <a:lstStyle/>
          <a:p>
            <a:r>
              <a:rPr lang="en-US" dirty="0"/>
              <a:t>Page </a:t>
            </a:r>
            <a:fld id="{AB34F9C2-C352-4191-8E79-FB4FD46717FC}" type="slidenum">
              <a:rPr lang="en-US" smtClean="0"/>
              <a:t>11</a:t>
            </a:fld>
            <a:endParaRPr lang="en-US" dirty="0"/>
          </a:p>
        </p:txBody>
      </p:sp>
      <p:pic>
        <p:nvPicPr>
          <p:cNvPr id="5" name="Picture 4">
            <a:extLst>
              <a:ext uri="{FF2B5EF4-FFF2-40B4-BE49-F238E27FC236}">
                <a16:creationId xmlns:a16="http://schemas.microsoft.com/office/drawing/2014/main" id="{2DDEE09A-21BF-2D51-7CC6-64244C0E6917}"/>
              </a:ext>
            </a:extLst>
          </p:cNvPr>
          <p:cNvPicPr>
            <a:picLocks noChangeAspect="1"/>
          </p:cNvPicPr>
          <p:nvPr/>
        </p:nvPicPr>
        <p:blipFill rotWithShape="1">
          <a:blip r:embed="rId2"/>
          <a:srcRect t="11242"/>
          <a:stretch/>
        </p:blipFill>
        <p:spPr>
          <a:xfrm>
            <a:off x="383177" y="672419"/>
            <a:ext cx="8303623" cy="5790154"/>
          </a:xfrm>
          <a:prstGeom prst="rect">
            <a:avLst/>
          </a:prstGeom>
        </p:spPr>
      </p:pic>
      <p:sp>
        <p:nvSpPr>
          <p:cNvPr id="2" name="Title 1">
            <a:extLst>
              <a:ext uri="{FF2B5EF4-FFF2-40B4-BE49-F238E27FC236}">
                <a16:creationId xmlns:a16="http://schemas.microsoft.com/office/drawing/2014/main" id="{909924A0-1E7C-3E13-B5AE-99CE63435DDF}"/>
              </a:ext>
            </a:extLst>
          </p:cNvPr>
          <p:cNvSpPr>
            <a:spLocks noGrp="1"/>
          </p:cNvSpPr>
          <p:nvPr>
            <p:ph type="title"/>
          </p:nvPr>
        </p:nvSpPr>
        <p:spPr>
          <a:xfrm>
            <a:off x="457200" y="6529"/>
            <a:ext cx="8303623" cy="639763"/>
          </a:xfrm>
        </p:spPr>
        <p:txBody>
          <a:bodyPr>
            <a:normAutofit/>
          </a:bodyPr>
          <a:lstStyle/>
          <a:p>
            <a:pPr algn="ctr"/>
            <a:r>
              <a:rPr lang="en-US" sz="2800" b="1" dirty="0">
                <a:solidFill>
                  <a:srgbClr val="4F1F59"/>
                </a:solidFill>
              </a:rPr>
              <a:t>PCC Gates and Phases</a:t>
            </a:r>
          </a:p>
        </p:txBody>
      </p:sp>
    </p:spTree>
    <p:extLst>
      <p:ext uri="{BB962C8B-B14F-4D97-AF65-F5344CB8AC3E}">
        <p14:creationId xmlns:p14="http://schemas.microsoft.com/office/powerpoint/2010/main" val="9992256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323" y="32656"/>
            <a:ext cx="8229600" cy="639763"/>
          </a:xfrm>
        </p:spPr>
        <p:txBody>
          <a:bodyPr>
            <a:normAutofit/>
          </a:bodyPr>
          <a:lstStyle/>
          <a:p>
            <a:pPr algn="ctr"/>
            <a:r>
              <a:rPr lang="en-US" sz="2800" b="1" dirty="0">
                <a:solidFill>
                  <a:srgbClr val="4F1F59"/>
                </a:solidFill>
              </a:rPr>
              <a:t>PCC Gates and Phases: Initiation</a:t>
            </a:r>
          </a:p>
        </p:txBody>
      </p:sp>
      <p:sp>
        <p:nvSpPr>
          <p:cNvPr id="3" name="Content Placeholder 2"/>
          <p:cNvSpPr>
            <a:spLocks noGrp="1"/>
          </p:cNvSpPr>
          <p:nvPr>
            <p:ph idx="1"/>
          </p:nvPr>
        </p:nvSpPr>
        <p:spPr>
          <a:xfrm>
            <a:off x="233266" y="895739"/>
            <a:ext cx="8523319" cy="5251590"/>
          </a:xfrm>
        </p:spPr>
        <p:txBody>
          <a:bodyPr>
            <a:noAutofit/>
          </a:bodyPr>
          <a:lstStyle/>
          <a:p>
            <a:pPr marL="288925" indent="-288925">
              <a:lnSpc>
                <a:spcPct val="100000"/>
              </a:lnSpc>
              <a:spcBef>
                <a:spcPts val="0"/>
              </a:spcBef>
              <a:spcAft>
                <a:spcPts val="1200"/>
              </a:spcAft>
            </a:pPr>
            <a:r>
              <a:rPr lang="en-US" sz="1800" b="1" dirty="0"/>
              <a:t>Initiation Certification and Phase </a:t>
            </a:r>
            <a:r>
              <a:rPr lang="en-US" sz="1800" dirty="0"/>
              <a:t>funding is requested by an agency for use in initial project setup activities such as defining governance, stakeholders, project objectives, high level scope, approach/phases, project charter, conducting research and analysis, procurement planning, developing Independent Verification and Validation (IV&amp;V) plan and contract; developing initial project management plan with rough order magnitude estimates, etc.  </a:t>
            </a:r>
          </a:p>
          <a:p>
            <a:pPr marL="288925" indent="-288925">
              <a:lnSpc>
                <a:spcPct val="100000"/>
              </a:lnSpc>
              <a:spcBef>
                <a:spcPts val="0"/>
              </a:spcBef>
              <a:spcAft>
                <a:spcPts val="1200"/>
              </a:spcAft>
            </a:pPr>
            <a:r>
              <a:rPr lang="en-US" sz="1800" b="1" dirty="0"/>
              <a:t>Note:</a:t>
            </a:r>
            <a:r>
              <a:rPr lang="en-US" sz="1800" dirty="0"/>
              <a:t> Waiver of the IV&amp;V requirement requires specific written approval by the DoIT Cabinet Secretary.</a:t>
            </a:r>
          </a:p>
          <a:p>
            <a:pPr marL="288925" indent="-288925">
              <a:lnSpc>
                <a:spcPct val="100000"/>
              </a:lnSpc>
              <a:spcBef>
                <a:spcPts val="0"/>
              </a:spcBef>
              <a:spcAft>
                <a:spcPts val="1200"/>
              </a:spcAft>
            </a:pPr>
            <a:r>
              <a:rPr lang="en-US" sz="1800" b="1" dirty="0"/>
              <a:t>Required Documentation: </a:t>
            </a:r>
            <a:r>
              <a:rPr lang="en-US" sz="1800" dirty="0"/>
              <a:t>The </a:t>
            </a:r>
            <a:r>
              <a:rPr lang="en-US" sz="1800" dirty="0">
                <a:hlinkClick r:id="rId2"/>
              </a:rPr>
              <a:t>Initiation Request for Certification and Release of Funds</a:t>
            </a:r>
            <a:r>
              <a:rPr lang="en-US" sz="1800" dirty="0"/>
              <a:t> form, </a:t>
            </a:r>
            <a:r>
              <a:rPr lang="en-US" sz="1800" dirty="0">
                <a:hlinkClick r:id="rId2"/>
              </a:rPr>
              <a:t>Project Charter</a:t>
            </a:r>
            <a:r>
              <a:rPr lang="en-US" sz="1800" dirty="0"/>
              <a:t> and a presentation.</a:t>
            </a:r>
          </a:p>
          <a:p>
            <a:pPr marL="231769" indent="0" algn="just">
              <a:spcBef>
                <a:spcPts val="0"/>
              </a:spcBef>
              <a:spcAft>
                <a:spcPts val="600"/>
              </a:spcAft>
              <a:buNone/>
            </a:pPr>
            <a:endParaRPr lang="en-US" sz="1200" dirty="0"/>
          </a:p>
        </p:txBody>
      </p:sp>
      <p:sp>
        <p:nvSpPr>
          <p:cNvPr id="7" name="Date Placeholder 6"/>
          <p:cNvSpPr>
            <a:spLocks noGrp="1"/>
          </p:cNvSpPr>
          <p:nvPr>
            <p:ph type="dt" sz="half" idx="10"/>
          </p:nvPr>
        </p:nvSpPr>
        <p:spPr>
          <a:xfrm>
            <a:off x="457200" y="6491324"/>
            <a:ext cx="2133600" cy="365125"/>
          </a:xfrm>
        </p:spPr>
        <p:txBody>
          <a:bodyPr/>
          <a:lstStyle/>
          <a:p>
            <a:r>
              <a:rPr lang="en-US" dirty="0"/>
              <a:t>03/2023</a:t>
            </a:r>
          </a:p>
        </p:txBody>
      </p:sp>
      <p:sp>
        <p:nvSpPr>
          <p:cNvPr id="8" name="Slide Number Placeholder 7"/>
          <p:cNvSpPr>
            <a:spLocks noGrp="1"/>
          </p:cNvSpPr>
          <p:nvPr>
            <p:ph type="sldNum" sz="quarter" idx="12"/>
          </p:nvPr>
        </p:nvSpPr>
        <p:spPr>
          <a:xfrm>
            <a:off x="6553200" y="6498843"/>
            <a:ext cx="2133600" cy="365125"/>
          </a:xfrm>
        </p:spPr>
        <p:txBody>
          <a:bodyPr/>
          <a:lstStyle/>
          <a:p>
            <a:r>
              <a:rPr lang="en-US" dirty="0"/>
              <a:t>Page </a:t>
            </a:r>
            <a:fld id="{AB34F9C2-C352-4191-8E79-FB4FD46717FC}" type="slidenum">
              <a:rPr lang="en-US" smtClean="0"/>
              <a:t>12</a:t>
            </a:fld>
            <a:endParaRPr lang="en-US" dirty="0"/>
          </a:p>
        </p:txBody>
      </p:sp>
    </p:spTree>
    <p:extLst>
      <p:ext uri="{BB962C8B-B14F-4D97-AF65-F5344CB8AC3E}">
        <p14:creationId xmlns:p14="http://schemas.microsoft.com/office/powerpoint/2010/main" val="14533384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323" y="41365"/>
            <a:ext cx="8229600" cy="639763"/>
          </a:xfrm>
        </p:spPr>
        <p:txBody>
          <a:bodyPr>
            <a:normAutofit/>
          </a:bodyPr>
          <a:lstStyle/>
          <a:p>
            <a:pPr algn="ctr"/>
            <a:r>
              <a:rPr lang="en-US" sz="2800" b="1" dirty="0">
                <a:solidFill>
                  <a:srgbClr val="4F1F59"/>
                </a:solidFill>
              </a:rPr>
              <a:t>PCC Gates and Phases: Planning</a:t>
            </a:r>
          </a:p>
        </p:txBody>
      </p:sp>
      <p:sp>
        <p:nvSpPr>
          <p:cNvPr id="3" name="Content Placeholder 2"/>
          <p:cNvSpPr>
            <a:spLocks noGrp="1"/>
          </p:cNvSpPr>
          <p:nvPr>
            <p:ph idx="1"/>
          </p:nvPr>
        </p:nvSpPr>
        <p:spPr>
          <a:xfrm>
            <a:off x="203440" y="942391"/>
            <a:ext cx="8737120" cy="5439747"/>
          </a:xfrm>
        </p:spPr>
        <p:txBody>
          <a:bodyPr>
            <a:noAutofit/>
          </a:bodyPr>
          <a:lstStyle/>
          <a:p>
            <a:pPr marL="288925" indent="-288925">
              <a:lnSpc>
                <a:spcPct val="100000"/>
              </a:lnSpc>
              <a:spcBef>
                <a:spcPts val="0"/>
              </a:spcBef>
              <a:spcAft>
                <a:spcPts val="1200"/>
              </a:spcAft>
            </a:pPr>
            <a:r>
              <a:rPr lang="en-US" sz="1800" b="1" dirty="0"/>
              <a:t>Planning Certification and Phase </a:t>
            </a:r>
            <a:r>
              <a:rPr lang="en-US" sz="1800" dirty="0"/>
              <a:t>is requested by an agency to request funds needed to complete all planning needed to successfully accomplish project objectives. </a:t>
            </a:r>
          </a:p>
          <a:p>
            <a:pPr marL="288925" indent="-288925">
              <a:lnSpc>
                <a:spcPct val="100000"/>
              </a:lnSpc>
              <a:spcBef>
                <a:spcPts val="0"/>
              </a:spcBef>
              <a:spcAft>
                <a:spcPts val="1200"/>
              </a:spcAft>
            </a:pPr>
            <a:r>
              <a:rPr lang="en-US" sz="1800" dirty="0"/>
              <a:t>This request is for activities such as procuring project manager or business analyst services to assist with planning, defining &amp; baselining, scope, schedule, budget, quality metrics, requirements, business processes, plans for procurement, communication, change management, risk/issue management, project management (PMP), technical planning, system design, security planning, business continuity/disaster recovery planning, etc.</a:t>
            </a:r>
          </a:p>
          <a:p>
            <a:pPr marL="288925" indent="-288925">
              <a:lnSpc>
                <a:spcPct val="100000"/>
              </a:lnSpc>
              <a:spcBef>
                <a:spcPts val="0"/>
              </a:spcBef>
              <a:spcAft>
                <a:spcPts val="1200"/>
              </a:spcAft>
            </a:pPr>
            <a:r>
              <a:rPr lang="en-US" sz="1800" dirty="0"/>
              <a:t>IV&amp;V consultant should be engaged early on during the Planning Phase. </a:t>
            </a:r>
          </a:p>
          <a:p>
            <a:pPr marL="288925" indent="-288925">
              <a:lnSpc>
                <a:spcPct val="100000"/>
              </a:lnSpc>
              <a:spcBef>
                <a:spcPts val="0"/>
              </a:spcBef>
              <a:spcAft>
                <a:spcPts val="1200"/>
              </a:spcAft>
            </a:pPr>
            <a:r>
              <a:rPr lang="en-US" sz="1800" b="1" dirty="0"/>
              <a:t>Required Documentation: </a:t>
            </a:r>
            <a:r>
              <a:rPr lang="en-US" sz="1800" dirty="0"/>
              <a:t>The </a:t>
            </a:r>
            <a:r>
              <a:rPr lang="en-US" sz="1800" dirty="0">
                <a:hlinkClick r:id="rId2"/>
              </a:rPr>
              <a:t>Project Planning Request for Certification and Release of Funds</a:t>
            </a:r>
            <a:r>
              <a:rPr lang="en-US" sz="1800" dirty="0"/>
              <a:t>, </a:t>
            </a:r>
            <a:r>
              <a:rPr lang="en-US" sz="1800" dirty="0">
                <a:hlinkClick r:id="rId2"/>
              </a:rPr>
              <a:t>Project Charter</a:t>
            </a:r>
            <a:r>
              <a:rPr lang="en-US" sz="1800" dirty="0"/>
              <a:t> (if an update is needed), </a:t>
            </a:r>
            <a:r>
              <a:rPr lang="en-US" sz="1800" dirty="0">
                <a:hlinkClick r:id="rId2"/>
              </a:rPr>
              <a:t>PMP</a:t>
            </a:r>
            <a:r>
              <a:rPr lang="en-US" sz="1800" dirty="0"/>
              <a:t> and a presentation.</a:t>
            </a:r>
          </a:p>
          <a:p>
            <a:pPr marL="231769" indent="0" algn="just">
              <a:spcBef>
                <a:spcPts val="0"/>
              </a:spcBef>
              <a:spcAft>
                <a:spcPts val="600"/>
              </a:spcAft>
              <a:buNone/>
            </a:pPr>
            <a:endParaRPr lang="en-US" sz="1200" dirty="0"/>
          </a:p>
        </p:txBody>
      </p:sp>
      <p:sp>
        <p:nvSpPr>
          <p:cNvPr id="7" name="Date Placeholder 6"/>
          <p:cNvSpPr>
            <a:spLocks noGrp="1"/>
          </p:cNvSpPr>
          <p:nvPr>
            <p:ph type="dt" sz="half" idx="10"/>
          </p:nvPr>
        </p:nvSpPr>
        <p:spPr>
          <a:xfrm>
            <a:off x="457200" y="6481993"/>
            <a:ext cx="2133600" cy="365125"/>
          </a:xfrm>
        </p:spPr>
        <p:txBody>
          <a:bodyPr/>
          <a:lstStyle/>
          <a:p>
            <a:r>
              <a:rPr lang="en-US" dirty="0"/>
              <a:t>03/2023</a:t>
            </a:r>
          </a:p>
        </p:txBody>
      </p:sp>
      <p:sp>
        <p:nvSpPr>
          <p:cNvPr id="8" name="Slide Number Placeholder 7"/>
          <p:cNvSpPr>
            <a:spLocks noGrp="1"/>
          </p:cNvSpPr>
          <p:nvPr>
            <p:ph type="sldNum" sz="quarter" idx="12"/>
          </p:nvPr>
        </p:nvSpPr>
        <p:spPr>
          <a:xfrm>
            <a:off x="6553200" y="6498843"/>
            <a:ext cx="2133600" cy="365125"/>
          </a:xfrm>
        </p:spPr>
        <p:txBody>
          <a:bodyPr/>
          <a:lstStyle/>
          <a:p>
            <a:r>
              <a:rPr lang="en-US" dirty="0"/>
              <a:t>Page </a:t>
            </a:r>
            <a:fld id="{AB34F9C2-C352-4191-8E79-FB4FD46717FC}" type="slidenum">
              <a:rPr lang="en-US" smtClean="0"/>
              <a:t>13</a:t>
            </a:fld>
            <a:endParaRPr lang="en-US" dirty="0"/>
          </a:p>
        </p:txBody>
      </p:sp>
    </p:spTree>
    <p:extLst>
      <p:ext uri="{BB962C8B-B14F-4D97-AF65-F5344CB8AC3E}">
        <p14:creationId xmlns:p14="http://schemas.microsoft.com/office/powerpoint/2010/main" val="37062813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323" y="32656"/>
            <a:ext cx="8229600" cy="639763"/>
          </a:xfrm>
        </p:spPr>
        <p:txBody>
          <a:bodyPr>
            <a:normAutofit/>
          </a:bodyPr>
          <a:lstStyle/>
          <a:p>
            <a:pPr algn="ctr"/>
            <a:r>
              <a:rPr lang="en-US" sz="2800" b="1" dirty="0">
                <a:solidFill>
                  <a:srgbClr val="4F1F59"/>
                </a:solidFill>
              </a:rPr>
              <a:t>PCC Gates and Phases: Implementation</a:t>
            </a:r>
          </a:p>
        </p:txBody>
      </p:sp>
      <p:sp>
        <p:nvSpPr>
          <p:cNvPr id="3" name="Content Placeholder 2"/>
          <p:cNvSpPr>
            <a:spLocks noGrp="1"/>
          </p:cNvSpPr>
          <p:nvPr>
            <p:ph idx="1"/>
          </p:nvPr>
        </p:nvSpPr>
        <p:spPr>
          <a:xfrm>
            <a:off x="307910" y="1022013"/>
            <a:ext cx="8555484" cy="5302598"/>
          </a:xfrm>
        </p:spPr>
        <p:txBody>
          <a:bodyPr>
            <a:noAutofit/>
          </a:bodyPr>
          <a:lstStyle/>
          <a:p>
            <a:pPr marL="288925" indent="-288925">
              <a:lnSpc>
                <a:spcPct val="100000"/>
              </a:lnSpc>
              <a:spcBef>
                <a:spcPts val="0"/>
              </a:spcBef>
              <a:spcAft>
                <a:spcPts val="1200"/>
              </a:spcAft>
            </a:pPr>
            <a:r>
              <a:rPr lang="en-US" sz="1800" b="1" dirty="0"/>
              <a:t>Implementation Certification and Phase</a:t>
            </a:r>
            <a:r>
              <a:rPr lang="en-US" sz="1800" dirty="0"/>
              <a:t> is for project execution.  Prior to certifying for Implementation, once the technical solution has been selected, the project must be approved or waived by the TARC.</a:t>
            </a:r>
          </a:p>
          <a:p>
            <a:pPr marL="288925" indent="-288925">
              <a:lnSpc>
                <a:spcPct val="100000"/>
              </a:lnSpc>
              <a:spcBef>
                <a:spcPts val="0"/>
              </a:spcBef>
              <a:spcAft>
                <a:spcPts val="1200"/>
              </a:spcAft>
            </a:pPr>
            <a:r>
              <a:rPr lang="en-US" sz="1800" dirty="0"/>
              <a:t>This request is for funds needed to execute, track and manage actual work of the project/phase in accordance with plans.  Typical activities could include joint application design sessions, procurements (RFPs, contracts, etc.), contract and vendor management, build, buy, modify, configure, implement, testing, training, rollouts, transition to operations, etc.  </a:t>
            </a:r>
          </a:p>
          <a:p>
            <a:pPr marL="288925" indent="-288925">
              <a:lnSpc>
                <a:spcPct val="100000"/>
              </a:lnSpc>
              <a:spcBef>
                <a:spcPts val="0"/>
              </a:spcBef>
              <a:spcAft>
                <a:spcPts val="1200"/>
              </a:spcAft>
            </a:pPr>
            <a:r>
              <a:rPr lang="en-US" sz="1800" dirty="0"/>
              <a:t>The project should have a qualified PM structure to manage, track, monitor and report on progress.  </a:t>
            </a:r>
          </a:p>
          <a:p>
            <a:pPr marL="288925" indent="-288925">
              <a:lnSpc>
                <a:spcPct val="100000"/>
              </a:lnSpc>
              <a:spcBef>
                <a:spcPts val="0"/>
              </a:spcBef>
              <a:spcAft>
                <a:spcPts val="1200"/>
              </a:spcAft>
            </a:pPr>
            <a:r>
              <a:rPr lang="en-US" sz="1800" dirty="0"/>
              <a:t>IV&amp;V consultant should be actively engaged in the project with IV&amp;V reports delivered to the agency and </a:t>
            </a:r>
            <a:r>
              <a:rPr lang="en-US" sz="1800" dirty="0">
                <a:hlinkClick r:id="rId2"/>
              </a:rPr>
              <a:t>EPMO@doit.nm.gov</a:t>
            </a:r>
            <a:r>
              <a:rPr lang="en-US" sz="1800" dirty="0"/>
              <a:t>. </a:t>
            </a:r>
          </a:p>
          <a:p>
            <a:pPr marL="288925" indent="-288925">
              <a:lnSpc>
                <a:spcPct val="100000"/>
              </a:lnSpc>
              <a:spcBef>
                <a:spcPts val="0"/>
              </a:spcBef>
              <a:spcAft>
                <a:spcPts val="1200"/>
              </a:spcAft>
            </a:pPr>
            <a:r>
              <a:rPr lang="en-US" sz="1800" b="1" dirty="0"/>
              <a:t>Required Documentation: </a:t>
            </a:r>
            <a:r>
              <a:rPr lang="en-US" sz="1800" dirty="0"/>
              <a:t>The </a:t>
            </a:r>
            <a:r>
              <a:rPr lang="en-US" sz="1800" dirty="0">
                <a:hlinkClick r:id="rId3"/>
              </a:rPr>
              <a:t>Implementation Certification Request</a:t>
            </a:r>
            <a:r>
              <a:rPr lang="en-US" sz="1800" dirty="0"/>
              <a:t>, updated/final PMP, a presentation and the most recent IV&amp;V report.</a:t>
            </a:r>
          </a:p>
          <a:p>
            <a:pPr marL="231769" indent="0" algn="just">
              <a:spcBef>
                <a:spcPts val="0"/>
              </a:spcBef>
              <a:spcAft>
                <a:spcPts val="600"/>
              </a:spcAft>
              <a:buNone/>
            </a:pPr>
            <a:endParaRPr lang="en-US" sz="1200" dirty="0"/>
          </a:p>
        </p:txBody>
      </p:sp>
      <p:sp>
        <p:nvSpPr>
          <p:cNvPr id="7" name="Date Placeholder 6"/>
          <p:cNvSpPr>
            <a:spLocks noGrp="1"/>
          </p:cNvSpPr>
          <p:nvPr>
            <p:ph type="dt" sz="half" idx="10"/>
          </p:nvPr>
        </p:nvSpPr>
        <p:spPr>
          <a:xfrm>
            <a:off x="457200" y="6480749"/>
            <a:ext cx="2133600" cy="365125"/>
          </a:xfrm>
        </p:spPr>
        <p:txBody>
          <a:bodyPr/>
          <a:lstStyle/>
          <a:p>
            <a:r>
              <a:rPr lang="en-US" dirty="0"/>
              <a:t>03/2023</a:t>
            </a:r>
          </a:p>
        </p:txBody>
      </p:sp>
      <p:sp>
        <p:nvSpPr>
          <p:cNvPr id="8" name="Slide Number Placeholder 7"/>
          <p:cNvSpPr>
            <a:spLocks noGrp="1"/>
          </p:cNvSpPr>
          <p:nvPr>
            <p:ph type="sldNum" sz="quarter" idx="12"/>
          </p:nvPr>
        </p:nvSpPr>
        <p:spPr>
          <a:xfrm>
            <a:off x="6553200" y="6481425"/>
            <a:ext cx="2133600" cy="365125"/>
          </a:xfrm>
        </p:spPr>
        <p:txBody>
          <a:bodyPr/>
          <a:lstStyle/>
          <a:p>
            <a:r>
              <a:rPr lang="en-US" dirty="0"/>
              <a:t>Page </a:t>
            </a:r>
            <a:fld id="{AB34F9C2-C352-4191-8E79-FB4FD46717FC}" type="slidenum">
              <a:rPr lang="en-US" smtClean="0"/>
              <a:t>14</a:t>
            </a:fld>
            <a:endParaRPr lang="en-US" dirty="0"/>
          </a:p>
        </p:txBody>
      </p:sp>
    </p:spTree>
    <p:extLst>
      <p:ext uri="{BB962C8B-B14F-4D97-AF65-F5344CB8AC3E}">
        <p14:creationId xmlns:p14="http://schemas.microsoft.com/office/powerpoint/2010/main" val="890688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323" y="23947"/>
            <a:ext cx="8229600" cy="639763"/>
          </a:xfrm>
        </p:spPr>
        <p:txBody>
          <a:bodyPr>
            <a:normAutofit/>
          </a:bodyPr>
          <a:lstStyle/>
          <a:p>
            <a:pPr algn="ctr"/>
            <a:r>
              <a:rPr lang="en-US" sz="2800" b="1" dirty="0">
                <a:solidFill>
                  <a:srgbClr val="4F1F59"/>
                </a:solidFill>
              </a:rPr>
              <a:t>PCC Gates and Phases: Closeout, Change or Update</a:t>
            </a:r>
          </a:p>
        </p:txBody>
      </p:sp>
      <p:sp>
        <p:nvSpPr>
          <p:cNvPr id="7" name="Date Placeholder 6"/>
          <p:cNvSpPr>
            <a:spLocks noGrp="1"/>
          </p:cNvSpPr>
          <p:nvPr>
            <p:ph type="dt" sz="half" idx="10"/>
          </p:nvPr>
        </p:nvSpPr>
        <p:spPr>
          <a:xfrm>
            <a:off x="457200" y="6491324"/>
            <a:ext cx="2133600" cy="365125"/>
          </a:xfrm>
        </p:spPr>
        <p:txBody>
          <a:bodyPr/>
          <a:lstStyle/>
          <a:p>
            <a:r>
              <a:rPr lang="en-US" dirty="0"/>
              <a:t>03/2023</a:t>
            </a:r>
          </a:p>
        </p:txBody>
      </p:sp>
      <p:sp>
        <p:nvSpPr>
          <p:cNvPr id="8" name="Slide Number Placeholder 7"/>
          <p:cNvSpPr>
            <a:spLocks noGrp="1"/>
          </p:cNvSpPr>
          <p:nvPr>
            <p:ph type="sldNum" sz="quarter" idx="12"/>
          </p:nvPr>
        </p:nvSpPr>
        <p:spPr>
          <a:xfrm>
            <a:off x="6553200" y="6498843"/>
            <a:ext cx="2133600" cy="365125"/>
          </a:xfrm>
        </p:spPr>
        <p:txBody>
          <a:bodyPr/>
          <a:lstStyle/>
          <a:p>
            <a:r>
              <a:rPr lang="en-US" dirty="0"/>
              <a:t>Page </a:t>
            </a:r>
            <a:fld id="{AB34F9C2-C352-4191-8E79-FB4FD46717FC}" type="slidenum">
              <a:rPr lang="en-US" smtClean="0"/>
              <a:t>15</a:t>
            </a:fld>
            <a:endParaRPr lang="en-US" dirty="0"/>
          </a:p>
        </p:txBody>
      </p:sp>
      <p:sp>
        <p:nvSpPr>
          <p:cNvPr id="10" name="Content Placeholder 2">
            <a:extLst>
              <a:ext uri="{FF2B5EF4-FFF2-40B4-BE49-F238E27FC236}">
                <a16:creationId xmlns:a16="http://schemas.microsoft.com/office/drawing/2014/main" id="{B234B602-724B-4DEF-8408-D1A63CCA35F5}"/>
              </a:ext>
            </a:extLst>
          </p:cNvPr>
          <p:cNvSpPr>
            <a:spLocks noGrp="1"/>
          </p:cNvSpPr>
          <p:nvPr>
            <p:ph idx="1"/>
          </p:nvPr>
        </p:nvSpPr>
        <p:spPr>
          <a:xfrm>
            <a:off x="203440" y="996827"/>
            <a:ext cx="8697964" cy="5254683"/>
          </a:xfrm>
        </p:spPr>
        <p:txBody>
          <a:bodyPr>
            <a:noAutofit/>
          </a:bodyPr>
          <a:lstStyle/>
          <a:p>
            <a:pPr marL="233363" indent="-233363">
              <a:lnSpc>
                <a:spcPct val="100000"/>
              </a:lnSpc>
              <a:spcBef>
                <a:spcPts val="0"/>
              </a:spcBef>
              <a:spcAft>
                <a:spcPts val="600"/>
              </a:spcAft>
            </a:pPr>
            <a:r>
              <a:rPr lang="en-US" sz="1800" b="1" dirty="0"/>
              <a:t>Closeout Certification and Phase </a:t>
            </a:r>
            <a:r>
              <a:rPr lang="en-US" sz="1800" dirty="0"/>
              <a:t>is the termination or completion of the project. Prior to Closeout, all procurements must be closed.</a:t>
            </a:r>
          </a:p>
          <a:p>
            <a:pPr marL="233363" indent="-233363">
              <a:lnSpc>
                <a:spcPct val="100000"/>
              </a:lnSpc>
              <a:spcBef>
                <a:spcPts val="0"/>
              </a:spcBef>
              <a:spcAft>
                <a:spcPts val="600"/>
              </a:spcAft>
            </a:pPr>
            <a:r>
              <a:rPr lang="en-US" sz="1800" b="1" dirty="0"/>
              <a:t>Required Documentation: </a:t>
            </a:r>
            <a:r>
              <a:rPr lang="en-US" sz="1800" dirty="0"/>
              <a:t>The </a:t>
            </a:r>
            <a:r>
              <a:rPr lang="en-US" sz="1800" dirty="0">
                <a:hlinkClick r:id="rId2"/>
              </a:rPr>
              <a:t>Project Closeout Certification Request</a:t>
            </a:r>
            <a:r>
              <a:rPr lang="en-US" sz="1800" dirty="0"/>
              <a:t> and a presentation.  Closeout Certification must include lessons learned and any benefits realized.</a:t>
            </a:r>
          </a:p>
          <a:p>
            <a:pPr marL="0" indent="0">
              <a:lnSpc>
                <a:spcPct val="100000"/>
              </a:lnSpc>
              <a:spcBef>
                <a:spcPts val="0"/>
              </a:spcBef>
              <a:spcAft>
                <a:spcPts val="600"/>
              </a:spcAft>
              <a:buNone/>
            </a:pPr>
            <a:endParaRPr lang="en-US" sz="1800" dirty="0"/>
          </a:p>
          <a:p>
            <a:pPr marL="233363" indent="-233363">
              <a:lnSpc>
                <a:spcPct val="100000"/>
              </a:lnSpc>
              <a:spcBef>
                <a:spcPts val="0"/>
              </a:spcBef>
              <a:spcAft>
                <a:spcPts val="600"/>
              </a:spcAft>
            </a:pPr>
            <a:r>
              <a:rPr lang="en-US" sz="1800" b="1" dirty="0"/>
              <a:t>Change Request </a:t>
            </a:r>
            <a:r>
              <a:rPr lang="en-US" sz="1800" dirty="0"/>
              <a:t>may be requested anytime during the project and may include changes to baselined scope, schedule, budget, project phase, technical solution or other critical changes in the project, including when additional funds become available, etc. </a:t>
            </a:r>
          </a:p>
          <a:p>
            <a:pPr marL="233363" indent="-233363">
              <a:lnSpc>
                <a:spcPct val="100000"/>
              </a:lnSpc>
              <a:spcBef>
                <a:spcPts val="0"/>
              </a:spcBef>
              <a:spcAft>
                <a:spcPts val="600"/>
              </a:spcAft>
            </a:pPr>
            <a:r>
              <a:rPr lang="en-US" sz="1800" b="1" dirty="0"/>
              <a:t>Required Documentation: </a:t>
            </a:r>
            <a:r>
              <a:rPr lang="en-US" sz="1800" dirty="0"/>
              <a:t>The </a:t>
            </a:r>
            <a:r>
              <a:rPr lang="en-US" sz="1800" dirty="0">
                <a:hlinkClick r:id="rId2"/>
              </a:rPr>
              <a:t>Change Request for Certification and Release of Funds</a:t>
            </a:r>
            <a:r>
              <a:rPr lang="en-US" sz="1800" dirty="0"/>
              <a:t>, a presentation and an updated </a:t>
            </a:r>
            <a:r>
              <a:rPr lang="en-US" sz="1800" dirty="0">
                <a:hlinkClick r:id="rId2"/>
              </a:rPr>
              <a:t>PMP</a:t>
            </a:r>
            <a:r>
              <a:rPr lang="en-US" sz="1800" dirty="0"/>
              <a:t>.  A results update should be included in the certification request description that includes lessons learned and performance improvements realized in the completed phases.</a:t>
            </a:r>
          </a:p>
          <a:p>
            <a:pPr marL="0" indent="0">
              <a:lnSpc>
                <a:spcPct val="100000"/>
              </a:lnSpc>
              <a:spcBef>
                <a:spcPts val="0"/>
              </a:spcBef>
              <a:spcAft>
                <a:spcPts val="600"/>
              </a:spcAft>
              <a:buNone/>
            </a:pPr>
            <a:endParaRPr lang="en-US" sz="1800" dirty="0"/>
          </a:p>
          <a:p>
            <a:pPr marL="233363" indent="-233363">
              <a:lnSpc>
                <a:spcPct val="100000"/>
              </a:lnSpc>
              <a:spcBef>
                <a:spcPts val="0"/>
              </a:spcBef>
              <a:spcAft>
                <a:spcPts val="600"/>
              </a:spcAft>
            </a:pPr>
            <a:r>
              <a:rPr lang="en-US" sz="1800" dirty="0"/>
              <a:t>An </a:t>
            </a:r>
            <a:r>
              <a:rPr lang="en-US" sz="1800" b="1" dirty="0"/>
              <a:t>Update</a:t>
            </a:r>
            <a:r>
              <a:rPr lang="en-US" sz="1800" dirty="0"/>
              <a:t> is normally requested by the PCC but may be provided by the agency at any time during the project to report on progress.</a:t>
            </a:r>
          </a:p>
          <a:p>
            <a:pPr marL="233363" indent="-233363">
              <a:lnSpc>
                <a:spcPct val="100000"/>
              </a:lnSpc>
              <a:spcBef>
                <a:spcPts val="0"/>
              </a:spcBef>
              <a:spcAft>
                <a:spcPts val="600"/>
              </a:spcAft>
            </a:pPr>
            <a:r>
              <a:rPr lang="en-US" sz="1800" b="1" dirty="0"/>
              <a:t>Required Documentation:  </a:t>
            </a:r>
            <a:r>
              <a:rPr lang="en-US" sz="1800" dirty="0"/>
              <a:t>A presentation.</a:t>
            </a:r>
          </a:p>
          <a:p>
            <a:pPr marL="404803" indent="-173034" algn="just">
              <a:spcBef>
                <a:spcPts val="0"/>
              </a:spcBef>
              <a:spcAft>
                <a:spcPts val="600"/>
              </a:spcAft>
              <a:buFont typeface="Wingdings" panose="05000000000000000000" pitchFamily="2" charset="2"/>
              <a:buChar char="Ø"/>
            </a:pPr>
            <a:endParaRPr lang="en-US" sz="1800" dirty="0"/>
          </a:p>
          <a:p>
            <a:pPr marL="404803" indent="-173034" algn="just">
              <a:spcBef>
                <a:spcPts val="0"/>
              </a:spcBef>
              <a:spcAft>
                <a:spcPts val="600"/>
              </a:spcAft>
              <a:buFont typeface="Wingdings" panose="05000000000000000000" pitchFamily="2" charset="2"/>
              <a:buChar char="Ø"/>
            </a:pPr>
            <a:endParaRPr lang="en-US" sz="1800" dirty="0"/>
          </a:p>
        </p:txBody>
      </p:sp>
    </p:spTree>
    <p:extLst>
      <p:ext uri="{BB962C8B-B14F-4D97-AF65-F5344CB8AC3E}">
        <p14:creationId xmlns:p14="http://schemas.microsoft.com/office/powerpoint/2010/main" val="9537172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656"/>
            <a:ext cx="8229600" cy="563563"/>
          </a:xfrm>
        </p:spPr>
        <p:txBody>
          <a:bodyPr>
            <a:noAutofit/>
          </a:bodyPr>
          <a:lstStyle/>
          <a:p>
            <a:pPr algn="ctr"/>
            <a:r>
              <a:rPr lang="en-US" sz="2800" b="1" dirty="0">
                <a:solidFill>
                  <a:srgbClr val="4F1F59"/>
                </a:solidFill>
              </a:rPr>
              <a:t>PCC: Presentation</a:t>
            </a:r>
          </a:p>
        </p:txBody>
      </p:sp>
      <p:sp>
        <p:nvSpPr>
          <p:cNvPr id="3" name="Content Placeholder 2"/>
          <p:cNvSpPr>
            <a:spLocks noGrp="1"/>
          </p:cNvSpPr>
          <p:nvPr>
            <p:ph idx="1"/>
          </p:nvPr>
        </p:nvSpPr>
        <p:spPr>
          <a:xfrm>
            <a:off x="457200" y="683305"/>
            <a:ext cx="8229600" cy="5162000"/>
          </a:xfrm>
        </p:spPr>
        <p:txBody>
          <a:bodyPr>
            <a:noAutofit/>
          </a:bodyPr>
          <a:lstStyle/>
          <a:p>
            <a:pPr>
              <a:lnSpc>
                <a:spcPct val="100000"/>
              </a:lnSpc>
              <a:spcBef>
                <a:spcPts val="0"/>
              </a:spcBef>
              <a:spcAft>
                <a:spcPts val="600"/>
              </a:spcAft>
            </a:pPr>
            <a:r>
              <a:rPr lang="en-US" sz="1800" dirty="0"/>
              <a:t>Include the following items in your </a:t>
            </a:r>
            <a:r>
              <a:rPr lang="en-US" sz="1800" b="1" dirty="0"/>
              <a:t>presentation</a:t>
            </a:r>
            <a:r>
              <a:rPr lang="en-US" sz="1800" dirty="0"/>
              <a:t>:</a:t>
            </a:r>
          </a:p>
          <a:p>
            <a:pPr marL="461963" lvl="1" indent="-234950">
              <a:lnSpc>
                <a:spcPct val="100000"/>
              </a:lnSpc>
              <a:spcBef>
                <a:spcPts val="0"/>
              </a:spcBef>
              <a:spcAft>
                <a:spcPts val="600"/>
              </a:spcAft>
            </a:pPr>
            <a:r>
              <a:rPr lang="en-US" sz="1800" dirty="0"/>
              <a:t>Cover slide including the project name, phase being requested, names and roles of the team presenting and the PCC date</a:t>
            </a:r>
          </a:p>
          <a:p>
            <a:pPr marL="461963" lvl="1" indent="-234950">
              <a:lnSpc>
                <a:spcPct val="100000"/>
              </a:lnSpc>
              <a:spcBef>
                <a:spcPts val="0"/>
              </a:spcBef>
              <a:spcAft>
                <a:spcPts val="600"/>
              </a:spcAft>
            </a:pPr>
            <a:r>
              <a:rPr lang="en-US" sz="1800" dirty="0"/>
              <a:t>Agency mission, project stakeholders and governance (for Initiation phase)</a:t>
            </a:r>
          </a:p>
          <a:p>
            <a:pPr marL="461963" lvl="1" indent="-234950">
              <a:lnSpc>
                <a:spcPct val="100000"/>
              </a:lnSpc>
              <a:spcBef>
                <a:spcPts val="0"/>
              </a:spcBef>
              <a:spcAft>
                <a:spcPts val="600"/>
              </a:spcAft>
            </a:pPr>
            <a:r>
              <a:rPr lang="en-US" sz="1800" dirty="0"/>
              <a:t>An overview that includes business need, project objectives, planned technical and procurement approach (All phases)</a:t>
            </a:r>
          </a:p>
          <a:p>
            <a:pPr marL="461963" lvl="1" indent="-234950">
              <a:lnSpc>
                <a:spcPct val="100000"/>
              </a:lnSpc>
              <a:spcBef>
                <a:spcPts val="0"/>
              </a:spcBef>
              <a:spcAft>
                <a:spcPts val="600"/>
              </a:spcAft>
            </a:pPr>
            <a:r>
              <a:rPr lang="en-US" sz="1800" dirty="0"/>
              <a:t>Work performed to date and the work to be performed in the phase being certified (All phases)</a:t>
            </a:r>
          </a:p>
          <a:p>
            <a:pPr marL="461963" lvl="1" indent="-234950">
              <a:lnSpc>
                <a:spcPct val="100000"/>
              </a:lnSpc>
              <a:spcBef>
                <a:spcPts val="0"/>
              </a:spcBef>
              <a:spcAft>
                <a:spcPts val="600"/>
              </a:spcAft>
            </a:pPr>
            <a:r>
              <a:rPr lang="en-US" sz="1800" dirty="0"/>
              <a:t>Appropriation history, certification history, project and product deliverables with timeline, estimated project budget, and procurement information (All phases) </a:t>
            </a:r>
          </a:p>
          <a:p>
            <a:pPr marL="461963" lvl="1" indent="-234950">
              <a:lnSpc>
                <a:spcPct val="100000"/>
              </a:lnSpc>
              <a:spcBef>
                <a:spcPts val="0"/>
              </a:spcBef>
              <a:spcAft>
                <a:spcPts val="600"/>
              </a:spcAft>
            </a:pPr>
            <a:r>
              <a:rPr lang="en-US" sz="1800" dirty="0"/>
              <a:t>Include latest IV&amp;V summary and identify technical and security approach, risks, issues and mitigation strategies (Planning, Implementation)</a:t>
            </a:r>
          </a:p>
          <a:p>
            <a:pPr marL="461963" lvl="1" indent="-234950">
              <a:spcBef>
                <a:spcPts val="0"/>
              </a:spcBef>
              <a:spcAft>
                <a:spcPts val="1200"/>
              </a:spcAft>
            </a:pPr>
            <a:r>
              <a:rPr lang="en-US" sz="1800" dirty="0"/>
              <a:t>Performance metrics improvements and/or benefits realized, IV&amp;V summary, scope verification, schedule and cost comparison, transition to operations, lessons learned (Closeout)</a:t>
            </a:r>
          </a:p>
          <a:p>
            <a:pPr>
              <a:spcBef>
                <a:spcPts val="0"/>
              </a:spcBef>
              <a:spcAft>
                <a:spcPts val="1200"/>
              </a:spcAft>
            </a:pPr>
            <a:r>
              <a:rPr lang="en-US" sz="1800" dirty="0"/>
              <a:t>Include a subject matter expert who can speak in detail regarding the </a:t>
            </a:r>
            <a:r>
              <a:rPr lang="en-US" sz="1800" b="1" dirty="0"/>
              <a:t>technical  and business aspects </a:t>
            </a:r>
            <a:r>
              <a:rPr lang="en-US" sz="1800" dirty="0"/>
              <a:t>of the project and a representative from the business side who is very familiar with the project and how the end users will utilize it.</a:t>
            </a:r>
          </a:p>
          <a:p>
            <a:pPr algn="just">
              <a:spcBef>
                <a:spcPts val="0"/>
              </a:spcBef>
              <a:spcAft>
                <a:spcPts val="1200"/>
              </a:spcAft>
            </a:pPr>
            <a:endParaRPr lang="en-US" sz="1600" dirty="0"/>
          </a:p>
        </p:txBody>
      </p:sp>
      <p:sp>
        <p:nvSpPr>
          <p:cNvPr id="4" name="Date Placeholder 3"/>
          <p:cNvSpPr>
            <a:spLocks noGrp="1"/>
          </p:cNvSpPr>
          <p:nvPr>
            <p:ph type="dt" sz="half" idx="10"/>
          </p:nvPr>
        </p:nvSpPr>
        <p:spPr>
          <a:xfrm>
            <a:off x="457200" y="6475391"/>
            <a:ext cx="2133600" cy="365125"/>
          </a:xfrm>
        </p:spPr>
        <p:txBody>
          <a:bodyPr/>
          <a:lstStyle/>
          <a:p>
            <a:r>
              <a:rPr lang="en-US" dirty="0"/>
              <a:t>03/2023</a:t>
            </a:r>
          </a:p>
        </p:txBody>
      </p:sp>
      <p:sp>
        <p:nvSpPr>
          <p:cNvPr id="5" name="Slide Number Placeholder 4"/>
          <p:cNvSpPr>
            <a:spLocks noGrp="1"/>
          </p:cNvSpPr>
          <p:nvPr>
            <p:ph type="sldNum" sz="quarter" idx="12"/>
          </p:nvPr>
        </p:nvSpPr>
        <p:spPr>
          <a:xfrm>
            <a:off x="6553200" y="6482457"/>
            <a:ext cx="2133600" cy="365125"/>
          </a:xfrm>
        </p:spPr>
        <p:txBody>
          <a:bodyPr/>
          <a:lstStyle/>
          <a:p>
            <a:r>
              <a:rPr lang="en-US" dirty="0"/>
              <a:t>Page </a:t>
            </a:r>
            <a:fld id="{AB34F9C2-C352-4191-8E79-FB4FD46717FC}" type="slidenum">
              <a:rPr lang="en-US" smtClean="0"/>
              <a:t>16</a:t>
            </a:fld>
            <a:endParaRPr lang="en-US" dirty="0"/>
          </a:p>
        </p:txBody>
      </p:sp>
    </p:spTree>
    <p:extLst>
      <p:ext uri="{BB962C8B-B14F-4D97-AF65-F5344CB8AC3E}">
        <p14:creationId xmlns:p14="http://schemas.microsoft.com/office/powerpoint/2010/main" val="31289624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947"/>
            <a:ext cx="8229600" cy="563563"/>
          </a:xfrm>
        </p:spPr>
        <p:txBody>
          <a:bodyPr>
            <a:noAutofit/>
          </a:bodyPr>
          <a:lstStyle/>
          <a:p>
            <a:pPr algn="ctr"/>
            <a:r>
              <a:rPr lang="en-US" sz="2800" b="1" dirty="0">
                <a:solidFill>
                  <a:srgbClr val="4F1F59"/>
                </a:solidFill>
              </a:rPr>
              <a:t>PCC: Presentation</a:t>
            </a:r>
          </a:p>
        </p:txBody>
      </p:sp>
      <p:sp>
        <p:nvSpPr>
          <p:cNvPr id="3" name="Content Placeholder 2"/>
          <p:cNvSpPr>
            <a:spLocks noGrp="1"/>
          </p:cNvSpPr>
          <p:nvPr>
            <p:ph idx="1"/>
          </p:nvPr>
        </p:nvSpPr>
        <p:spPr>
          <a:xfrm>
            <a:off x="377889" y="639764"/>
            <a:ext cx="8388221" cy="5262465"/>
          </a:xfrm>
        </p:spPr>
        <p:txBody>
          <a:bodyPr>
            <a:noAutofit/>
          </a:bodyPr>
          <a:lstStyle/>
          <a:p>
            <a:pPr>
              <a:lnSpc>
                <a:spcPct val="100000"/>
              </a:lnSpc>
              <a:spcBef>
                <a:spcPts val="0"/>
              </a:spcBef>
              <a:spcAft>
                <a:spcPts val="1200"/>
              </a:spcAft>
            </a:pPr>
            <a:r>
              <a:rPr lang="en-US" sz="1800" dirty="0"/>
              <a:t>For onsite meetings, arrive 15 minutes prior to your assigned time and take a seat in the audience area.</a:t>
            </a:r>
          </a:p>
          <a:p>
            <a:pPr>
              <a:lnSpc>
                <a:spcPct val="100000"/>
              </a:lnSpc>
              <a:spcBef>
                <a:spcPts val="0"/>
              </a:spcBef>
              <a:spcAft>
                <a:spcPts val="1200"/>
              </a:spcAft>
            </a:pPr>
            <a:r>
              <a:rPr lang="en-US" sz="1800" dirty="0"/>
              <a:t>Bring 12 printed copies of the presentation and certification request to the hearing to be delivered to EPMO staff, who will hand them out to the committee.  </a:t>
            </a:r>
          </a:p>
          <a:p>
            <a:pPr>
              <a:lnSpc>
                <a:spcPct val="100000"/>
              </a:lnSpc>
              <a:spcBef>
                <a:spcPts val="0"/>
              </a:spcBef>
              <a:spcAft>
                <a:spcPts val="1200"/>
              </a:spcAft>
            </a:pPr>
            <a:r>
              <a:rPr lang="en-US" sz="1800" dirty="0"/>
              <a:t>Plan to present for no more than 20 minutes, allowing 10 minutes at the end of your presentation for PCC questions.  </a:t>
            </a:r>
          </a:p>
          <a:p>
            <a:pPr>
              <a:lnSpc>
                <a:spcPct val="100000"/>
              </a:lnSpc>
              <a:spcBef>
                <a:spcPts val="0"/>
              </a:spcBef>
              <a:spcAft>
                <a:spcPts val="1200"/>
              </a:spcAft>
            </a:pPr>
            <a:r>
              <a:rPr lang="en-US" sz="1800" dirty="0"/>
              <a:t>Please wear business attire and when called to present, take a seat at the hearing table.</a:t>
            </a:r>
          </a:p>
          <a:p>
            <a:pPr>
              <a:lnSpc>
                <a:spcPct val="100000"/>
              </a:lnSpc>
              <a:spcBef>
                <a:spcPts val="0"/>
              </a:spcBef>
              <a:spcAft>
                <a:spcPts val="1200"/>
              </a:spcAft>
            </a:pPr>
            <a:r>
              <a:rPr lang="en-US" sz="1800" dirty="0"/>
              <a:t>Begin your presentation by addressing the chair first, then members of the committee. “Mr. Chairman and members of the committee…” then continue by introducing yourself and the presenters.</a:t>
            </a:r>
          </a:p>
          <a:p>
            <a:pPr>
              <a:lnSpc>
                <a:spcPct val="100000"/>
              </a:lnSpc>
              <a:spcBef>
                <a:spcPts val="0"/>
              </a:spcBef>
              <a:spcAft>
                <a:spcPts val="1200"/>
              </a:spcAft>
            </a:pPr>
            <a:r>
              <a:rPr lang="en-US" sz="1800" dirty="0"/>
              <a:t>The same protocol is used when responding to questions from the committee. “Mr. Chairman and members of the committee…” then the response.  </a:t>
            </a:r>
          </a:p>
          <a:p>
            <a:pPr>
              <a:lnSpc>
                <a:spcPct val="100000"/>
              </a:lnSpc>
              <a:spcBef>
                <a:spcPts val="0"/>
              </a:spcBef>
              <a:spcAft>
                <a:spcPts val="1200"/>
              </a:spcAft>
            </a:pPr>
            <a:r>
              <a:rPr lang="en-US" sz="1800" dirty="0"/>
              <a:t>After you complete your presentation and respond to questions, the chair will make a motion to vote and the PCC will pass or deny the project with two votes.  </a:t>
            </a:r>
          </a:p>
          <a:p>
            <a:pPr>
              <a:lnSpc>
                <a:spcPct val="100000"/>
              </a:lnSpc>
              <a:spcBef>
                <a:spcPts val="0"/>
              </a:spcBef>
              <a:spcAft>
                <a:spcPts val="1200"/>
              </a:spcAft>
            </a:pPr>
            <a:r>
              <a:rPr lang="en-US" sz="1800" dirty="0"/>
              <a:t>For DoIT Project Certifications, the DoIT Cabinet Secretary-State CIO recuses himself from the certification vote and a non-DoIT designee serves as Chair. </a:t>
            </a:r>
          </a:p>
          <a:p>
            <a:pPr>
              <a:lnSpc>
                <a:spcPct val="100000"/>
              </a:lnSpc>
              <a:spcBef>
                <a:spcPts val="0"/>
              </a:spcBef>
              <a:spcAft>
                <a:spcPts val="1200"/>
              </a:spcAft>
            </a:pPr>
            <a:endParaRPr lang="en-US" sz="1800" dirty="0"/>
          </a:p>
          <a:p>
            <a:pPr marL="0" indent="0" algn="just">
              <a:spcBef>
                <a:spcPts val="0"/>
              </a:spcBef>
              <a:spcAft>
                <a:spcPts val="1200"/>
              </a:spcAft>
              <a:buNone/>
            </a:pPr>
            <a:endParaRPr lang="en-US" sz="1600" dirty="0"/>
          </a:p>
        </p:txBody>
      </p:sp>
      <p:sp>
        <p:nvSpPr>
          <p:cNvPr id="4" name="Date Placeholder 3"/>
          <p:cNvSpPr>
            <a:spLocks noGrp="1"/>
          </p:cNvSpPr>
          <p:nvPr>
            <p:ph type="dt" sz="half" idx="10"/>
          </p:nvPr>
        </p:nvSpPr>
        <p:spPr>
          <a:xfrm>
            <a:off x="457200" y="6484722"/>
            <a:ext cx="2133600" cy="365125"/>
          </a:xfrm>
        </p:spPr>
        <p:txBody>
          <a:bodyPr/>
          <a:lstStyle/>
          <a:p>
            <a:r>
              <a:rPr lang="en-US" dirty="0"/>
              <a:t>03/2023</a:t>
            </a:r>
          </a:p>
        </p:txBody>
      </p:sp>
      <p:sp>
        <p:nvSpPr>
          <p:cNvPr id="5" name="Slide Number Placeholder 4"/>
          <p:cNvSpPr>
            <a:spLocks noGrp="1"/>
          </p:cNvSpPr>
          <p:nvPr>
            <p:ph type="sldNum" sz="quarter" idx="12"/>
          </p:nvPr>
        </p:nvSpPr>
        <p:spPr>
          <a:xfrm>
            <a:off x="6553200" y="6463795"/>
            <a:ext cx="2133600" cy="365125"/>
          </a:xfrm>
        </p:spPr>
        <p:txBody>
          <a:bodyPr/>
          <a:lstStyle/>
          <a:p>
            <a:r>
              <a:rPr lang="en-US" dirty="0"/>
              <a:t>Page </a:t>
            </a:r>
            <a:fld id="{AB34F9C2-C352-4191-8E79-FB4FD46717FC}" type="slidenum">
              <a:rPr lang="en-US" smtClean="0"/>
              <a:t>17</a:t>
            </a:fld>
            <a:endParaRPr lang="en-US" dirty="0"/>
          </a:p>
        </p:txBody>
      </p:sp>
    </p:spTree>
    <p:extLst>
      <p:ext uri="{BB962C8B-B14F-4D97-AF65-F5344CB8AC3E}">
        <p14:creationId xmlns:p14="http://schemas.microsoft.com/office/powerpoint/2010/main" val="37233543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947"/>
            <a:ext cx="8229600" cy="563563"/>
          </a:xfrm>
        </p:spPr>
        <p:txBody>
          <a:bodyPr>
            <a:noAutofit/>
          </a:bodyPr>
          <a:lstStyle/>
          <a:p>
            <a:pPr algn="ctr"/>
            <a:r>
              <a:rPr lang="en-US" sz="2800" b="1" dirty="0">
                <a:solidFill>
                  <a:srgbClr val="4F1F59"/>
                </a:solidFill>
              </a:rPr>
              <a:t>PCC: Presentation</a:t>
            </a:r>
          </a:p>
        </p:txBody>
      </p:sp>
      <p:sp>
        <p:nvSpPr>
          <p:cNvPr id="3" name="Content Placeholder 2"/>
          <p:cNvSpPr>
            <a:spLocks noGrp="1"/>
          </p:cNvSpPr>
          <p:nvPr>
            <p:ph idx="1"/>
          </p:nvPr>
        </p:nvSpPr>
        <p:spPr>
          <a:xfrm>
            <a:off x="377889" y="722812"/>
            <a:ext cx="8388221" cy="4979120"/>
          </a:xfrm>
        </p:spPr>
        <p:txBody>
          <a:bodyPr>
            <a:noAutofit/>
          </a:bodyPr>
          <a:lstStyle/>
          <a:p>
            <a:pPr>
              <a:lnSpc>
                <a:spcPct val="100000"/>
              </a:lnSpc>
              <a:spcBef>
                <a:spcPts val="0"/>
              </a:spcBef>
              <a:spcAft>
                <a:spcPts val="1200"/>
              </a:spcAft>
            </a:pPr>
            <a:r>
              <a:rPr lang="en-US" sz="1800" dirty="0"/>
              <a:t>For offsite meetings, you will receive a Teams invitation via Outlook.</a:t>
            </a:r>
          </a:p>
          <a:p>
            <a:pPr>
              <a:lnSpc>
                <a:spcPct val="100000"/>
              </a:lnSpc>
              <a:spcBef>
                <a:spcPts val="0"/>
              </a:spcBef>
              <a:spcAft>
                <a:spcPts val="1200"/>
              </a:spcAft>
            </a:pPr>
            <a:r>
              <a:rPr lang="en-US" sz="1800" dirty="0"/>
              <a:t>If you are unfamiliar with the technology, the invitation is available a half hour prior to the meeting start time.  </a:t>
            </a:r>
          </a:p>
          <a:p>
            <a:pPr>
              <a:lnSpc>
                <a:spcPct val="100000"/>
              </a:lnSpc>
              <a:spcBef>
                <a:spcPts val="0"/>
              </a:spcBef>
              <a:spcAft>
                <a:spcPts val="1200"/>
              </a:spcAft>
            </a:pPr>
            <a:r>
              <a:rPr lang="en-US" sz="1800" dirty="0"/>
              <a:t>Arrive 5 minutes prior to your assigned time and be prepared to launch your finalized PCC presentation.</a:t>
            </a:r>
          </a:p>
          <a:p>
            <a:pPr>
              <a:lnSpc>
                <a:spcPct val="100000"/>
              </a:lnSpc>
              <a:spcBef>
                <a:spcPts val="0"/>
              </a:spcBef>
              <a:spcAft>
                <a:spcPts val="1200"/>
              </a:spcAft>
            </a:pPr>
            <a:r>
              <a:rPr lang="en-US" sz="1800" dirty="0"/>
              <a:t>Plan to present for no more than 20 minutes, allowing 10 minutes at the end of your presentation for PCC questions.  </a:t>
            </a:r>
          </a:p>
          <a:p>
            <a:pPr>
              <a:lnSpc>
                <a:spcPct val="100000"/>
              </a:lnSpc>
              <a:spcBef>
                <a:spcPts val="0"/>
              </a:spcBef>
              <a:spcAft>
                <a:spcPts val="1200"/>
              </a:spcAft>
            </a:pPr>
            <a:r>
              <a:rPr lang="en-US" sz="1800" dirty="0"/>
              <a:t>Begin your presentation by addressing the chair first, then members of the committee. “Mr. Chairman and members of the committee…” then continue by introducing yourself and the presenters.</a:t>
            </a:r>
          </a:p>
          <a:p>
            <a:pPr>
              <a:lnSpc>
                <a:spcPct val="100000"/>
              </a:lnSpc>
              <a:spcBef>
                <a:spcPts val="0"/>
              </a:spcBef>
              <a:spcAft>
                <a:spcPts val="1200"/>
              </a:spcAft>
            </a:pPr>
            <a:r>
              <a:rPr lang="en-US" sz="1800" dirty="0"/>
              <a:t>The same protocol is used when responding to questions from the committee. “Mr. Chairman and members of the committee…” then the response.  </a:t>
            </a:r>
          </a:p>
          <a:p>
            <a:pPr>
              <a:lnSpc>
                <a:spcPct val="100000"/>
              </a:lnSpc>
              <a:spcBef>
                <a:spcPts val="0"/>
              </a:spcBef>
              <a:spcAft>
                <a:spcPts val="1200"/>
              </a:spcAft>
            </a:pPr>
            <a:r>
              <a:rPr lang="en-US" sz="1800" dirty="0"/>
              <a:t>After you complete your presentation and respond to questions, the chair will make a motion to vote and the PCC will pass or deny the project with two votes.  </a:t>
            </a:r>
          </a:p>
          <a:p>
            <a:pPr>
              <a:lnSpc>
                <a:spcPct val="100000"/>
              </a:lnSpc>
              <a:spcBef>
                <a:spcPts val="0"/>
              </a:spcBef>
              <a:spcAft>
                <a:spcPts val="1200"/>
              </a:spcAft>
            </a:pPr>
            <a:r>
              <a:rPr lang="en-US" sz="1800" dirty="0"/>
              <a:t>For DoIT Project Certifications, the DoIT Cabinet Secretary-State CIO recuses himself from the certification vote and a non-DoIT designee serves as Chair. </a:t>
            </a:r>
          </a:p>
          <a:p>
            <a:pPr>
              <a:lnSpc>
                <a:spcPct val="100000"/>
              </a:lnSpc>
              <a:spcBef>
                <a:spcPts val="0"/>
              </a:spcBef>
              <a:spcAft>
                <a:spcPts val="1200"/>
              </a:spcAft>
            </a:pPr>
            <a:endParaRPr lang="en-US" sz="1800" dirty="0"/>
          </a:p>
          <a:p>
            <a:pPr marL="0" indent="0" algn="just">
              <a:spcBef>
                <a:spcPts val="0"/>
              </a:spcBef>
              <a:spcAft>
                <a:spcPts val="1200"/>
              </a:spcAft>
              <a:buNone/>
            </a:pPr>
            <a:endParaRPr lang="en-US" sz="1600" dirty="0"/>
          </a:p>
        </p:txBody>
      </p:sp>
      <p:sp>
        <p:nvSpPr>
          <p:cNvPr id="4" name="Date Placeholder 3"/>
          <p:cNvSpPr>
            <a:spLocks noGrp="1"/>
          </p:cNvSpPr>
          <p:nvPr>
            <p:ph type="dt" sz="half" idx="10"/>
          </p:nvPr>
        </p:nvSpPr>
        <p:spPr>
          <a:xfrm>
            <a:off x="457200" y="6484722"/>
            <a:ext cx="2133600" cy="365125"/>
          </a:xfrm>
        </p:spPr>
        <p:txBody>
          <a:bodyPr/>
          <a:lstStyle/>
          <a:p>
            <a:r>
              <a:rPr lang="en-US" dirty="0"/>
              <a:t>03/2023</a:t>
            </a:r>
          </a:p>
        </p:txBody>
      </p:sp>
      <p:sp>
        <p:nvSpPr>
          <p:cNvPr id="5" name="Slide Number Placeholder 4"/>
          <p:cNvSpPr>
            <a:spLocks noGrp="1"/>
          </p:cNvSpPr>
          <p:nvPr>
            <p:ph type="sldNum" sz="quarter" idx="12"/>
          </p:nvPr>
        </p:nvSpPr>
        <p:spPr>
          <a:xfrm>
            <a:off x="6553200" y="6463795"/>
            <a:ext cx="2133600" cy="365125"/>
          </a:xfrm>
        </p:spPr>
        <p:txBody>
          <a:bodyPr/>
          <a:lstStyle/>
          <a:p>
            <a:r>
              <a:rPr lang="en-US" dirty="0"/>
              <a:t>Page </a:t>
            </a:r>
            <a:fld id="{AB34F9C2-C352-4191-8E79-FB4FD46717FC}" type="slidenum">
              <a:rPr lang="en-US" smtClean="0"/>
              <a:t>18</a:t>
            </a:fld>
            <a:endParaRPr lang="en-US" dirty="0"/>
          </a:p>
        </p:txBody>
      </p:sp>
    </p:spTree>
    <p:extLst>
      <p:ext uri="{BB962C8B-B14F-4D97-AF65-F5344CB8AC3E}">
        <p14:creationId xmlns:p14="http://schemas.microsoft.com/office/powerpoint/2010/main" val="37199284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365"/>
            <a:ext cx="8229600" cy="563563"/>
          </a:xfrm>
        </p:spPr>
        <p:txBody>
          <a:bodyPr>
            <a:noAutofit/>
          </a:bodyPr>
          <a:lstStyle/>
          <a:p>
            <a:pPr algn="ctr"/>
            <a:r>
              <a:rPr lang="en-US" sz="2800" b="1" dirty="0">
                <a:solidFill>
                  <a:srgbClr val="4F1F59"/>
                </a:solidFill>
              </a:rPr>
              <a:t>PCC: Certification</a:t>
            </a:r>
          </a:p>
        </p:txBody>
      </p:sp>
      <p:sp>
        <p:nvSpPr>
          <p:cNvPr id="3" name="Content Placeholder 2"/>
          <p:cNvSpPr>
            <a:spLocks noGrp="1"/>
          </p:cNvSpPr>
          <p:nvPr>
            <p:ph idx="1"/>
          </p:nvPr>
        </p:nvSpPr>
        <p:spPr>
          <a:xfrm>
            <a:off x="457200" y="914400"/>
            <a:ext cx="8024327" cy="4622997"/>
          </a:xfrm>
        </p:spPr>
        <p:txBody>
          <a:bodyPr>
            <a:noAutofit/>
          </a:bodyPr>
          <a:lstStyle/>
          <a:p>
            <a:pPr marR="0" algn="l" rtl="0">
              <a:lnSpc>
                <a:spcPct val="100000"/>
              </a:lnSpc>
              <a:spcBef>
                <a:spcPts val="0"/>
              </a:spcBef>
              <a:spcAft>
                <a:spcPts val="1200"/>
              </a:spcAft>
            </a:pPr>
            <a:r>
              <a:rPr lang="en-US" sz="1800" b="0" i="0" u="none" strike="noStrike" baseline="0" dirty="0">
                <a:solidFill>
                  <a:srgbClr val="000000"/>
                </a:solidFill>
              </a:rPr>
              <a:t>Upon PCC Approval and Certification, DoIT will issue a letter to DFA,</a:t>
            </a:r>
            <a:r>
              <a:rPr lang="en-US" sz="1800" dirty="0"/>
              <a:t> your cabinet secretary and CIO</a:t>
            </a:r>
            <a:r>
              <a:rPr lang="en-US" sz="1800" b="0" i="0" u="none" strike="noStrike" baseline="0" dirty="0">
                <a:solidFill>
                  <a:srgbClr val="000000"/>
                </a:solidFill>
              </a:rPr>
              <a:t> authorizing the release of funds with either:</a:t>
            </a:r>
          </a:p>
          <a:p>
            <a:pPr marL="457200" marR="0" indent="-223838" algn="l" rtl="0">
              <a:lnSpc>
                <a:spcPct val="100000"/>
              </a:lnSpc>
              <a:spcBef>
                <a:spcPts val="0"/>
              </a:spcBef>
              <a:spcAft>
                <a:spcPts val="1200"/>
              </a:spcAft>
              <a:buSzPts val="1000"/>
              <a:buFont typeface="Symbol" panose="05050102010706020507" pitchFamily="18" charset="2"/>
              <a:buChar char="·"/>
            </a:pPr>
            <a:r>
              <a:rPr lang="en-US" sz="1800" b="1" i="0" u="none" strike="noStrike" baseline="0" dirty="0">
                <a:solidFill>
                  <a:srgbClr val="000000"/>
                </a:solidFill>
              </a:rPr>
              <a:t>Release of Funds </a:t>
            </a:r>
            <a:r>
              <a:rPr lang="en-US" sz="1800" b="0" i="0" u="none" strike="noStrike" baseline="0" dirty="0">
                <a:solidFill>
                  <a:srgbClr val="000000"/>
                </a:solidFill>
              </a:rPr>
              <a:t>- No requirements or contingencies.</a:t>
            </a:r>
          </a:p>
          <a:p>
            <a:pPr marL="457200" marR="0" indent="-223838" algn="l" rtl="0">
              <a:lnSpc>
                <a:spcPct val="100000"/>
              </a:lnSpc>
              <a:spcBef>
                <a:spcPts val="0"/>
              </a:spcBef>
              <a:spcAft>
                <a:spcPts val="1200"/>
              </a:spcAft>
              <a:buSzPts val="1000"/>
              <a:buFont typeface="Symbol" panose="05050102010706020507" pitchFamily="18" charset="2"/>
              <a:buChar char="·"/>
            </a:pPr>
            <a:r>
              <a:rPr lang="en-US" sz="1800" b="1" i="0" u="none" strike="noStrike" baseline="0" dirty="0">
                <a:solidFill>
                  <a:srgbClr val="000000"/>
                </a:solidFill>
              </a:rPr>
              <a:t>Release of Funds with Requirements </a:t>
            </a:r>
            <a:r>
              <a:rPr lang="en-US" sz="1800" b="0" i="0" u="none" strike="noStrike" baseline="0" dirty="0">
                <a:solidFill>
                  <a:srgbClr val="000000"/>
                </a:solidFill>
              </a:rPr>
              <a:t>- Agency will receive the released funds, however, Agency must complete the requirements or the project will be halted.</a:t>
            </a:r>
          </a:p>
          <a:p>
            <a:pPr marL="457200" marR="0" indent="-223838" algn="l" rtl="0">
              <a:lnSpc>
                <a:spcPct val="100000"/>
              </a:lnSpc>
              <a:spcBef>
                <a:spcPts val="0"/>
              </a:spcBef>
              <a:spcAft>
                <a:spcPts val="1200"/>
              </a:spcAft>
              <a:buSzPts val="1000"/>
              <a:buFont typeface="Symbol" panose="05050102010706020507" pitchFamily="18" charset="2"/>
              <a:buChar char="·"/>
            </a:pPr>
            <a:r>
              <a:rPr lang="en-US" sz="1800" b="1" i="0" u="none" strike="noStrike" baseline="0" dirty="0">
                <a:solidFill>
                  <a:srgbClr val="000000"/>
                </a:solidFill>
              </a:rPr>
              <a:t>Release of Funds Contingent Upon Completed Tasks </a:t>
            </a:r>
            <a:r>
              <a:rPr lang="en-US" sz="1800" b="0" i="0" u="none" strike="noStrike" baseline="0" dirty="0">
                <a:solidFill>
                  <a:srgbClr val="000000"/>
                </a:solidFill>
              </a:rPr>
              <a:t>- Agency must first complete the required contingencies prior to the release of funds.</a:t>
            </a:r>
          </a:p>
          <a:p>
            <a:pPr algn="just">
              <a:lnSpc>
                <a:spcPct val="100000"/>
              </a:lnSpc>
              <a:spcBef>
                <a:spcPts val="0"/>
              </a:spcBef>
              <a:spcAft>
                <a:spcPts val="1200"/>
              </a:spcAft>
            </a:pPr>
            <a:r>
              <a:rPr lang="en-US" sz="1800" dirty="0"/>
              <a:t>For projects with a contingency, the project is included in the original letter and  a subsequent letter will be sent once the contingency has been met.</a:t>
            </a:r>
          </a:p>
          <a:p>
            <a:pPr algn="just">
              <a:lnSpc>
                <a:spcPct val="100000"/>
              </a:lnSpc>
              <a:spcBef>
                <a:spcPts val="0"/>
              </a:spcBef>
              <a:spcAft>
                <a:spcPts val="1200"/>
              </a:spcAft>
            </a:pPr>
            <a:r>
              <a:rPr lang="en-US" sz="1800" dirty="0"/>
              <a:t>The certification letters for each month are posted on the DoIT EPMO website in the </a:t>
            </a:r>
            <a:r>
              <a:rPr lang="en-US" sz="1800" dirty="0">
                <a:hlinkClick r:id="rId2"/>
              </a:rPr>
              <a:t>Project Certification Committee</a:t>
            </a:r>
            <a:r>
              <a:rPr lang="en-US" sz="1800" dirty="0"/>
              <a:t> section.</a:t>
            </a:r>
          </a:p>
          <a:p>
            <a:pPr algn="just">
              <a:spcBef>
                <a:spcPts val="0"/>
              </a:spcBef>
              <a:spcAft>
                <a:spcPts val="1200"/>
              </a:spcAft>
            </a:pPr>
            <a:endParaRPr lang="en-US" sz="1600" dirty="0"/>
          </a:p>
        </p:txBody>
      </p:sp>
      <p:sp>
        <p:nvSpPr>
          <p:cNvPr id="4" name="Date Placeholder 3"/>
          <p:cNvSpPr>
            <a:spLocks noGrp="1"/>
          </p:cNvSpPr>
          <p:nvPr>
            <p:ph type="dt" sz="half" idx="10"/>
          </p:nvPr>
        </p:nvSpPr>
        <p:spPr>
          <a:xfrm>
            <a:off x="457200" y="6494053"/>
            <a:ext cx="2133600" cy="365125"/>
          </a:xfrm>
        </p:spPr>
        <p:txBody>
          <a:bodyPr/>
          <a:lstStyle/>
          <a:p>
            <a:r>
              <a:rPr lang="en-US" dirty="0"/>
              <a:t>03/2023</a:t>
            </a:r>
          </a:p>
        </p:txBody>
      </p:sp>
      <p:sp>
        <p:nvSpPr>
          <p:cNvPr id="5" name="Slide Number Placeholder 4"/>
          <p:cNvSpPr>
            <a:spLocks noGrp="1"/>
          </p:cNvSpPr>
          <p:nvPr>
            <p:ph type="sldNum" sz="quarter" idx="12"/>
          </p:nvPr>
        </p:nvSpPr>
        <p:spPr>
          <a:xfrm>
            <a:off x="6553200" y="6491788"/>
            <a:ext cx="2133600" cy="365125"/>
          </a:xfrm>
        </p:spPr>
        <p:txBody>
          <a:bodyPr/>
          <a:lstStyle/>
          <a:p>
            <a:r>
              <a:rPr lang="en-US" dirty="0"/>
              <a:t>Page </a:t>
            </a:r>
            <a:fld id="{AB34F9C2-C352-4191-8E79-FB4FD46717FC}" type="slidenum">
              <a:rPr lang="en-US" smtClean="0"/>
              <a:t>19</a:t>
            </a:fld>
            <a:endParaRPr lang="en-US" dirty="0"/>
          </a:p>
        </p:txBody>
      </p:sp>
    </p:spTree>
    <p:extLst>
      <p:ext uri="{BB962C8B-B14F-4D97-AF65-F5344CB8AC3E}">
        <p14:creationId xmlns:p14="http://schemas.microsoft.com/office/powerpoint/2010/main" val="985511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972" y="52846"/>
            <a:ext cx="8948056" cy="482649"/>
          </a:xfrm>
        </p:spPr>
        <p:txBody>
          <a:bodyPr>
            <a:noAutofit/>
          </a:bodyPr>
          <a:lstStyle/>
          <a:p>
            <a:pPr algn="ctr">
              <a:lnSpc>
                <a:spcPct val="100000"/>
              </a:lnSpc>
            </a:pPr>
            <a:r>
              <a:rPr lang="en-US" sz="2800" b="1" dirty="0">
                <a:solidFill>
                  <a:srgbClr val="4F1F59"/>
                </a:solidFill>
              </a:rPr>
              <a:t>Project Certification Committee: Content</a:t>
            </a:r>
          </a:p>
        </p:txBody>
      </p:sp>
      <p:sp>
        <p:nvSpPr>
          <p:cNvPr id="3" name="Content Placeholder 2"/>
          <p:cNvSpPr>
            <a:spLocks noGrp="1"/>
          </p:cNvSpPr>
          <p:nvPr>
            <p:ph idx="1"/>
          </p:nvPr>
        </p:nvSpPr>
        <p:spPr>
          <a:xfrm>
            <a:off x="457200" y="1288869"/>
            <a:ext cx="7990114" cy="4197531"/>
          </a:xfrm>
        </p:spPr>
        <p:txBody>
          <a:bodyPr>
            <a:noAutofit/>
          </a:bodyPr>
          <a:lstStyle/>
          <a:p>
            <a:pPr marL="0" indent="0">
              <a:lnSpc>
                <a:spcPct val="100000"/>
              </a:lnSpc>
              <a:spcBef>
                <a:spcPts val="0"/>
              </a:spcBef>
              <a:spcAft>
                <a:spcPts val="1200"/>
              </a:spcAft>
              <a:buNone/>
            </a:pPr>
            <a:r>
              <a:rPr lang="en-US" sz="1800" dirty="0"/>
              <a:t>The following Project Certification Committee (PCC) processes are presented in this document:</a:t>
            </a:r>
          </a:p>
          <a:p>
            <a:pPr marL="339725" lvl="1" indent="-339725">
              <a:lnSpc>
                <a:spcPct val="100000"/>
              </a:lnSpc>
              <a:spcBef>
                <a:spcPts val="0"/>
              </a:spcBef>
              <a:spcAft>
                <a:spcPts val="300"/>
              </a:spcAft>
            </a:pPr>
            <a:r>
              <a:rPr lang="en-US" sz="1800" dirty="0"/>
              <a:t>Purpose</a:t>
            </a:r>
          </a:p>
          <a:p>
            <a:pPr marL="339725" lvl="1" indent="-339725">
              <a:lnSpc>
                <a:spcPct val="100000"/>
              </a:lnSpc>
              <a:spcBef>
                <a:spcPts val="0"/>
              </a:spcBef>
              <a:spcAft>
                <a:spcPts val="300"/>
              </a:spcAft>
            </a:pPr>
            <a:r>
              <a:rPr lang="en-US" sz="1800" dirty="0"/>
              <a:t>Schedule</a:t>
            </a:r>
          </a:p>
          <a:p>
            <a:pPr marL="339725" lvl="1" indent="-339725">
              <a:lnSpc>
                <a:spcPct val="100000"/>
              </a:lnSpc>
              <a:spcBef>
                <a:spcPts val="0"/>
              </a:spcBef>
              <a:spcAft>
                <a:spcPts val="300"/>
              </a:spcAft>
            </a:pPr>
            <a:r>
              <a:rPr lang="en-US" sz="1800" dirty="0"/>
              <a:t>Technology Exceptions</a:t>
            </a:r>
          </a:p>
          <a:p>
            <a:pPr marL="339725" lvl="1" indent="-339725">
              <a:lnSpc>
                <a:spcPct val="100000"/>
              </a:lnSpc>
              <a:spcBef>
                <a:spcPts val="0"/>
              </a:spcBef>
              <a:spcAft>
                <a:spcPts val="300"/>
              </a:spcAft>
            </a:pPr>
            <a:r>
              <a:rPr lang="en-US" sz="1800" dirty="0"/>
              <a:t>Technical Architecture Review Committee</a:t>
            </a:r>
          </a:p>
          <a:p>
            <a:pPr marL="339725" lvl="1" indent="-339725">
              <a:lnSpc>
                <a:spcPct val="100000"/>
              </a:lnSpc>
              <a:spcBef>
                <a:spcPts val="0"/>
              </a:spcBef>
              <a:spcAft>
                <a:spcPts val="300"/>
              </a:spcAft>
            </a:pPr>
            <a:r>
              <a:rPr lang="en-US" sz="1800" dirty="0"/>
              <a:t>PCC Committee and Agency Participants</a:t>
            </a:r>
          </a:p>
          <a:p>
            <a:pPr marL="339725" lvl="1" indent="-339725">
              <a:lnSpc>
                <a:spcPct val="100000"/>
              </a:lnSpc>
              <a:spcBef>
                <a:spcPts val="0"/>
              </a:spcBef>
              <a:spcAft>
                <a:spcPts val="300"/>
              </a:spcAft>
            </a:pPr>
            <a:r>
              <a:rPr lang="en-US" sz="1800" dirty="0"/>
              <a:t>Agency Responsibilities</a:t>
            </a:r>
          </a:p>
          <a:p>
            <a:pPr marL="339725" lvl="1" indent="-339725">
              <a:lnSpc>
                <a:spcPct val="100000"/>
              </a:lnSpc>
              <a:spcBef>
                <a:spcPts val="0"/>
              </a:spcBef>
              <a:spcAft>
                <a:spcPts val="300"/>
              </a:spcAft>
            </a:pPr>
            <a:r>
              <a:rPr lang="en-US" sz="1800" dirty="0"/>
              <a:t>Gates and Phases</a:t>
            </a:r>
          </a:p>
          <a:p>
            <a:pPr marL="339725" lvl="1" indent="-339725">
              <a:lnSpc>
                <a:spcPct val="100000"/>
              </a:lnSpc>
              <a:spcBef>
                <a:spcPts val="0"/>
              </a:spcBef>
              <a:spcAft>
                <a:spcPts val="300"/>
              </a:spcAft>
            </a:pPr>
            <a:r>
              <a:rPr lang="en-US" sz="1800" dirty="0"/>
              <a:t>Presentation</a:t>
            </a:r>
          </a:p>
          <a:p>
            <a:pPr marL="339725" lvl="1" indent="-339725">
              <a:lnSpc>
                <a:spcPct val="100000"/>
              </a:lnSpc>
              <a:spcBef>
                <a:spcPts val="0"/>
              </a:spcBef>
              <a:spcAft>
                <a:spcPts val="300"/>
              </a:spcAft>
            </a:pPr>
            <a:r>
              <a:rPr lang="en-US" sz="1800" dirty="0"/>
              <a:t>Certification</a:t>
            </a:r>
          </a:p>
          <a:p>
            <a:pPr marL="339725" lvl="1" indent="-339725">
              <a:lnSpc>
                <a:spcPct val="100000"/>
              </a:lnSpc>
              <a:spcBef>
                <a:spcPts val="0"/>
              </a:spcBef>
              <a:spcAft>
                <a:spcPts val="300"/>
              </a:spcAft>
            </a:pPr>
            <a:r>
              <a:rPr lang="en-US" sz="1800" dirty="0"/>
              <a:t>Monthly Reports</a:t>
            </a:r>
          </a:p>
          <a:p>
            <a:pPr marL="339725" lvl="1" indent="-339725">
              <a:lnSpc>
                <a:spcPct val="100000"/>
              </a:lnSpc>
              <a:spcBef>
                <a:spcPts val="0"/>
              </a:spcBef>
              <a:spcAft>
                <a:spcPts val="1200"/>
              </a:spcAft>
            </a:pPr>
            <a:r>
              <a:rPr lang="en-US" sz="1800" dirty="0"/>
              <a:t>IV&amp;V</a:t>
            </a:r>
          </a:p>
        </p:txBody>
      </p:sp>
      <p:sp>
        <p:nvSpPr>
          <p:cNvPr id="6" name="Date Placeholder 5"/>
          <p:cNvSpPr>
            <a:spLocks noGrp="1"/>
          </p:cNvSpPr>
          <p:nvPr>
            <p:ph type="dt" sz="half" idx="10"/>
          </p:nvPr>
        </p:nvSpPr>
        <p:spPr>
          <a:xfrm>
            <a:off x="457200" y="6481098"/>
            <a:ext cx="2133600" cy="365125"/>
          </a:xfrm>
        </p:spPr>
        <p:txBody>
          <a:bodyPr/>
          <a:lstStyle/>
          <a:p>
            <a:r>
              <a:rPr lang="en-US" dirty="0"/>
              <a:t>03/2023</a:t>
            </a:r>
          </a:p>
        </p:txBody>
      </p:sp>
      <p:sp>
        <p:nvSpPr>
          <p:cNvPr id="4" name="Slide Number Placeholder 3"/>
          <p:cNvSpPr>
            <a:spLocks noGrp="1"/>
          </p:cNvSpPr>
          <p:nvPr>
            <p:ph type="sldNum" sz="quarter" idx="12"/>
          </p:nvPr>
        </p:nvSpPr>
        <p:spPr>
          <a:xfrm>
            <a:off x="6553200" y="6497948"/>
            <a:ext cx="2133600" cy="365125"/>
          </a:xfrm>
        </p:spPr>
        <p:txBody>
          <a:bodyPr/>
          <a:lstStyle/>
          <a:p>
            <a:r>
              <a:rPr lang="en-US" dirty="0"/>
              <a:t>Page </a:t>
            </a:r>
            <a:fld id="{53FC451F-E460-400E-80FD-39335EABEEAD}" type="slidenum">
              <a:rPr lang="en-US" smtClean="0"/>
              <a:t>2</a:t>
            </a:fld>
            <a:endParaRPr lang="en-US" dirty="0"/>
          </a:p>
        </p:txBody>
      </p:sp>
    </p:spTree>
    <p:extLst>
      <p:ext uri="{BB962C8B-B14F-4D97-AF65-F5344CB8AC3E}">
        <p14:creationId xmlns:p14="http://schemas.microsoft.com/office/powerpoint/2010/main" val="11156970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365"/>
            <a:ext cx="8229600" cy="563563"/>
          </a:xfrm>
        </p:spPr>
        <p:txBody>
          <a:bodyPr>
            <a:noAutofit/>
          </a:bodyPr>
          <a:lstStyle/>
          <a:p>
            <a:pPr algn="ctr"/>
            <a:r>
              <a:rPr lang="en-US" sz="2800" b="1" dirty="0">
                <a:solidFill>
                  <a:srgbClr val="4F1F59"/>
                </a:solidFill>
              </a:rPr>
              <a:t>PCC: Monthly Reports</a:t>
            </a:r>
          </a:p>
        </p:txBody>
      </p:sp>
      <p:sp>
        <p:nvSpPr>
          <p:cNvPr id="3" name="Content Placeholder 2"/>
          <p:cNvSpPr>
            <a:spLocks noGrp="1"/>
          </p:cNvSpPr>
          <p:nvPr>
            <p:ph idx="1"/>
          </p:nvPr>
        </p:nvSpPr>
        <p:spPr>
          <a:xfrm>
            <a:off x="457200" y="723899"/>
            <a:ext cx="8229600" cy="5480957"/>
          </a:xfrm>
        </p:spPr>
        <p:txBody>
          <a:bodyPr>
            <a:noAutofit/>
          </a:bodyPr>
          <a:lstStyle/>
          <a:p>
            <a:pPr>
              <a:lnSpc>
                <a:spcPct val="100000"/>
              </a:lnSpc>
              <a:spcBef>
                <a:spcPts val="0"/>
              </a:spcBef>
              <a:spcAft>
                <a:spcPts val="1200"/>
              </a:spcAft>
            </a:pPr>
            <a:r>
              <a:rPr lang="en-US" sz="1800" dirty="0"/>
              <a:t>For all certified projects, a monthly project report is due to </a:t>
            </a:r>
            <a:r>
              <a:rPr lang="en-US" sz="1800" dirty="0">
                <a:hlinkClick r:id="rId2"/>
              </a:rPr>
              <a:t>EPMO@doit.nm.gov</a:t>
            </a:r>
            <a:r>
              <a:rPr lang="en-US" sz="1800" dirty="0"/>
              <a:t> on the 10</a:t>
            </a:r>
            <a:r>
              <a:rPr lang="en-US" sz="1800" baseline="30000" dirty="0"/>
              <a:t>th</a:t>
            </a:r>
            <a:r>
              <a:rPr lang="en-US" sz="1800" dirty="0"/>
              <a:t> of each month after project Initiation through project Closeout.  For example, if you certify a project at the April PCC, a report will be due May 10.  If you certify a project for Closeout, the final report is due on the 10</a:t>
            </a:r>
            <a:r>
              <a:rPr lang="en-US" sz="1800" baseline="30000" dirty="0"/>
              <a:t>th</a:t>
            </a:r>
            <a:r>
              <a:rPr lang="en-US" sz="1800" dirty="0"/>
              <a:t> of the month following your Closeout presentation.</a:t>
            </a:r>
          </a:p>
          <a:p>
            <a:pPr>
              <a:lnSpc>
                <a:spcPct val="100000"/>
              </a:lnSpc>
              <a:spcBef>
                <a:spcPts val="0"/>
              </a:spcBef>
              <a:spcAft>
                <a:spcPts val="600"/>
              </a:spcAft>
            </a:pPr>
            <a:r>
              <a:rPr lang="en-US" sz="1800" dirty="0"/>
              <a:t>The </a:t>
            </a:r>
            <a:r>
              <a:rPr lang="en-US" sz="1800" dirty="0">
                <a:hlinkClick r:id="rId3"/>
              </a:rPr>
              <a:t>Project Monthly Report Template</a:t>
            </a:r>
            <a:r>
              <a:rPr lang="en-US" sz="1800" dirty="0"/>
              <a:t> is on the DoIT EPMO website in the Project Monthly Report section.  </a:t>
            </a:r>
          </a:p>
          <a:p>
            <a:pPr marL="457200" lvl="1" indent="-223838">
              <a:lnSpc>
                <a:spcPct val="100000"/>
              </a:lnSpc>
              <a:spcBef>
                <a:spcPts val="0"/>
              </a:spcBef>
              <a:spcAft>
                <a:spcPts val="600"/>
              </a:spcAft>
            </a:pPr>
            <a:r>
              <a:rPr lang="en-US" sz="1800" dirty="0"/>
              <a:t>Sheet One is the overall monthly status of project and key performance indicators</a:t>
            </a:r>
          </a:p>
          <a:p>
            <a:pPr marL="457200" lvl="1" indent="-223838">
              <a:lnSpc>
                <a:spcPct val="100000"/>
              </a:lnSpc>
              <a:spcBef>
                <a:spcPts val="0"/>
              </a:spcBef>
              <a:spcAft>
                <a:spcPts val="1200"/>
              </a:spcAft>
            </a:pPr>
            <a:r>
              <a:rPr lang="en-US" sz="1800" dirty="0"/>
              <a:t>Sheet Two is a detailed breakdown of milestones and progress</a:t>
            </a:r>
          </a:p>
          <a:p>
            <a:pPr>
              <a:lnSpc>
                <a:spcPct val="100000"/>
              </a:lnSpc>
              <a:spcBef>
                <a:spcPts val="0"/>
              </a:spcBef>
              <a:spcAft>
                <a:spcPts val="1200"/>
              </a:spcAft>
            </a:pPr>
            <a:r>
              <a:rPr lang="en-US" sz="1800" dirty="0"/>
              <a:t>The data to be reported is from the previous month.  For example, the June 10 report contains project activities from May.</a:t>
            </a:r>
          </a:p>
          <a:p>
            <a:pPr>
              <a:lnSpc>
                <a:spcPct val="100000"/>
              </a:lnSpc>
              <a:spcBef>
                <a:spcPts val="0"/>
              </a:spcBef>
              <a:spcAft>
                <a:spcPts val="1200"/>
              </a:spcAft>
            </a:pPr>
            <a:r>
              <a:rPr lang="en-US" sz="1800" dirty="0"/>
              <a:t>The EPMO team reviews the reports along with IV&amp;V reports and other project artifacts to assess project health and to provide assistance &amp; guidance, as necessary to ensure successful outcomes. </a:t>
            </a:r>
          </a:p>
          <a:p>
            <a:pPr>
              <a:lnSpc>
                <a:spcPct val="100000"/>
              </a:lnSpc>
              <a:spcBef>
                <a:spcPts val="0"/>
              </a:spcBef>
              <a:spcAft>
                <a:spcPts val="1200"/>
              </a:spcAft>
            </a:pPr>
            <a:r>
              <a:rPr lang="en-US" sz="1800" dirty="0"/>
              <a:t>Data from these reports are posted on a quarterly basis to the DoIT EPMO website in the </a:t>
            </a:r>
            <a:r>
              <a:rPr lang="en-US" sz="1800" dirty="0">
                <a:hlinkClick r:id="rId4"/>
              </a:rPr>
              <a:t>EPMO Project Portfolio</a:t>
            </a:r>
            <a:r>
              <a:rPr lang="en-US" sz="1800" dirty="0"/>
              <a:t> section.  Projects with the highest dollar value or high risk/visibility are displayed in the Top Ten.</a:t>
            </a:r>
          </a:p>
          <a:p>
            <a:pPr algn="just">
              <a:spcBef>
                <a:spcPts val="0"/>
              </a:spcBef>
              <a:spcAft>
                <a:spcPts val="1200"/>
              </a:spcAft>
            </a:pPr>
            <a:endParaRPr lang="en-US" sz="1600" dirty="0"/>
          </a:p>
          <a:p>
            <a:pPr algn="just">
              <a:spcBef>
                <a:spcPts val="0"/>
              </a:spcBef>
              <a:spcAft>
                <a:spcPts val="1200"/>
              </a:spcAft>
            </a:pPr>
            <a:endParaRPr lang="en-US" sz="1600" dirty="0"/>
          </a:p>
        </p:txBody>
      </p:sp>
      <p:sp>
        <p:nvSpPr>
          <p:cNvPr id="4" name="Date Placeholder 3"/>
          <p:cNvSpPr>
            <a:spLocks noGrp="1"/>
          </p:cNvSpPr>
          <p:nvPr>
            <p:ph type="dt" sz="half" idx="10"/>
          </p:nvPr>
        </p:nvSpPr>
        <p:spPr>
          <a:xfrm>
            <a:off x="457200" y="6484722"/>
            <a:ext cx="2133600" cy="365125"/>
          </a:xfrm>
        </p:spPr>
        <p:txBody>
          <a:bodyPr/>
          <a:lstStyle/>
          <a:p>
            <a:r>
              <a:rPr lang="en-US" dirty="0"/>
              <a:t>03/2023</a:t>
            </a:r>
          </a:p>
        </p:txBody>
      </p:sp>
      <p:sp>
        <p:nvSpPr>
          <p:cNvPr id="5" name="Slide Number Placeholder 4"/>
          <p:cNvSpPr>
            <a:spLocks noGrp="1"/>
          </p:cNvSpPr>
          <p:nvPr>
            <p:ph type="sldNum" sz="quarter" idx="12"/>
          </p:nvPr>
        </p:nvSpPr>
        <p:spPr>
          <a:xfrm>
            <a:off x="6553200" y="6491788"/>
            <a:ext cx="2133600" cy="365125"/>
          </a:xfrm>
        </p:spPr>
        <p:txBody>
          <a:bodyPr/>
          <a:lstStyle/>
          <a:p>
            <a:r>
              <a:rPr lang="en-US" dirty="0"/>
              <a:t>Page </a:t>
            </a:r>
            <a:fld id="{AB34F9C2-C352-4191-8E79-FB4FD46717FC}" type="slidenum">
              <a:rPr lang="en-US" smtClean="0"/>
              <a:t>20</a:t>
            </a:fld>
            <a:endParaRPr lang="en-US" dirty="0"/>
          </a:p>
        </p:txBody>
      </p:sp>
    </p:spTree>
    <p:extLst>
      <p:ext uri="{BB962C8B-B14F-4D97-AF65-F5344CB8AC3E}">
        <p14:creationId xmlns:p14="http://schemas.microsoft.com/office/powerpoint/2010/main" val="16326918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6601"/>
            <a:ext cx="8229600" cy="685800"/>
          </a:xfrm>
        </p:spPr>
        <p:txBody>
          <a:bodyPr>
            <a:normAutofit/>
          </a:bodyPr>
          <a:lstStyle/>
          <a:p>
            <a:pPr algn="ctr"/>
            <a:r>
              <a:rPr lang="en-US" sz="2800" b="1" dirty="0">
                <a:solidFill>
                  <a:srgbClr val="4F1F59"/>
                </a:solidFill>
              </a:rPr>
              <a:t>PCC: IV&amp;V</a:t>
            </a:r>
          </a:p>
        </p:txBody>
      </p:sp>
      <p:sp>
        <p:nvSpPr>
          <p:cNvPr id="3" name="Content Placeholder 2"/>
          <p:cNvSpPr>
            <a:spLocks noGrp="1"/>
          </p:cNvSpPr>
          <p:nvPr>
            <p:ph idx="1"/>
          </p:nvPr>
        </p:nvSpPr>
        <p:spPr>
          <a:xfrm>
            <a:off x="457200" y="1147665"/>
            <a:ext cx="8229600" cy="4954555"/>
          </a:xfrm>
        </p:spPr>
        <p:txBody>
          <a:bodyPr>
            <a:normAutofit/>
          </a:bodyPr>
          <a:lstStyle/>
          <a:p>
            <a:pPr>
              <a:lnSpc>
                <a:spcPct val="100000"/>
              </a:lnSpc>
              <a:spcBef>
                <a:spcPts val="0"/>
              </a:spcBef>
              <a:spcAft>
                <a:spcPts val="1200"/>
              </a:spcAft>
            </a:pPr>
            <a:r>
              <a:rPr lang="en-US" sz="1800" dirty="0"/>
              <a:t>The DoIT requires all certified projects engage an IV&amp;V contractor unless waived.  </a:t>
            </a:r>
          </a:p>
          <a:p>
            <a:pPr>
              <a:lnSpc>
                <a:spcPct val="100000"/>
              </a:lnSpc>
              <a:spcBef>
                <a:spcPts val="0"/>
              </a:spcBef>
              <a:spcAft>
                <a:spcPts val="1200"/>
              </a:spcAft>
            </a:pPr>
            <a:r>
              <a:rPr lang="en-US" sz="1800" dirty="0"/>
              <a:t>IV&amp;V means the process of evaluating a project to determine compliance with specified requirements and the process of determining whether the products of a  given development phase fulfill the requirements established during the previous stage, both of which are performed by an organization independent  of  the  lead agency.</a:t>
            </a:r>
          </a:p>
          <a:p>
            <a:pPr>
              <a:lnSpc>
                <a:spcPct val="100000"/>
              </a:lnSpc>
              <a:spcBef>
                <a:spcPts val="0"/>
              </a:spcBef>
              <a:spcAft>
                <a:spcPts val="1200"/>
              </a:spcAft>
            </a:pPr>
            <a:r>
              <a:rPr lang="en-US" sz="1800" dirty="0"/>
              <a:t>If you are considering an IV&amp;V waiver, please complete a </a:t>
            </a:r>
            <a:r>
              <a:rPr lang="en-US" sz="1800" dirty="0">
                <a:hlinkClick r:id="rId2"/>
              </a:rPr>
              <a:t>Request for Project Certification Exception or Waiver</a:t>
            </a:r>
            <a:r>
              <a:rPr lang="en-US" sz="1800" dirty="0"/>
              <a:t> form, which can be found on the DoIT EPMO website and email it to </a:t>
            </a:r>
            <a:r>
              <a:rPr lang="en-US" sz="1800" dirty="0">
                <a:hlinkClick r:id="rId3"/>
              </a:rPr>
              <a:t>Exception.Requests@doit.nm.gov</a:t>
            </a:r>
            <a:r>
              <a:rPr lang="en-US" sz="1800" dirty="0"/>
              <a:t>.</a:t>
            </a:r>
          </a:p>
          <a:p>
            <a:pPr>
              <a:lnSpc>
                <a:spcPct val="100000"/>
              </a:lnSpc>
              <a:spcBef>
                <a:spcPts val="0"/>
              </a:spcBef>
              <a:spcAft>
                <a:spcPts val="1200"/>
              </a:spcAft>
            </a:pPr>
            <a:r>
              <a:rPr lang="en-US" sz="1800" dirty="0"/>
              <a:t>The form must include a strong justification for IV&amp;V not being needed and a description of any verification and/or validation that will occur.</a:t>
            </a:r>
          </a:p>
          <a:p>
            <a:pPr>
              <a:lnSpc>
                <a:spcPct val="100000"/>
              </a:lnSpc>
              <a:spcBef>
                <a:spcPts val="0"/>
              </a:spcBef>
              <a:spcAft>
                <a:spcPts val="1200"/>
              </a:spcAft>
            </a:pPr>
            <a:r>
              <a:rPr lang="en-US" sz="1800" dirty="0"/>
              <a:t>Since IV&amp;V services are expected to be active early in planning, please make your request prior to certifying for the Planning Phase.</a:t>
            </a:r>
            <a:endParaRPr lang="en-US" sz="2300" b="1" dirty="0"/>
          </a:p>
          <a:p>
            <a:pPr marL="0" indent="0">
              <a:lnSpc>
                <a:spcPct val="120000"/>
              </a:lnSpc>
              <a:spcBef>
                <a:spcPts val="0"/>
              </a:spcBef>
              <a:spcAft>
                <a:spcPts val="600"/>
              </a:spcAft>
              <a:buNone/>
            </a:pPr>
            <a:endParaRPr lang="en-US" sz="1300" b="1" dirty="0"/>
          </a:p>
          <a:p>
            <a:pPr lvl="0"/>
            <a:endParaRPr lang="en-US" dirty="0"/>
          </a:p>
        </p:txBody>
      </p:sp>
      <p:sp>
        <p:nvSpPr>
          <p:cNvPr id="4" name="Date Placeholder 3"/>
          <p:cNvSpPr>
            <a:spLocks noGrp="1"/>
          </p:cNvSpPr>
          <p:nvPr>
            <p:ph type="dt" sz="half" idx="10"/>
          </p:nvPr>
        </p:nvSpPr>
        <p:spPr>
          <a:xfrm>
            <a:off x="457200" y="6492694"/>
            <a:ext cx="2133600" cy="365125"/>
          </a:xfrm>
        </p:spPr>
        <p:txBody>
          <a:bodyPr/>
          <a:lstStyle/>
          <a:p>
            <a:r>
              <a:rPr lang="en-US" dirty="0"/>
              <a:t>03/2023</a:t>
            </a:r>
          </a:p>
        </p:txBody>
      </p:sp>
      <p:sp>
        <p:nvSpPr>
          <p:cNvPr id="5" name="Slide Number Placeholder 4"/>
          <p:cNvSpPr>
            <a:spLocks noGrp="1"/>
          </p:cNvSpPr>
          <p:nvPr>
            <p:ph type="sldNum" sz="quarter" idx="12"/>
          </p:nvPr>
        </p:nvSpPr>
        <p:spPr>
          <a:xfrm>
            <a:off x="6553200" y="6482910"/>
            <a:ext cx="2133600" cy="365125"/>
          </a:xfrm>
        </p:spPr>
        <p:txBody>
          <a:bodyPr/>
          <a:lstStyle/>
          <a:p>
            <a:r>
              <a:rPr lang="en-US" dirty="0"/>
              <a:t>Page </a:t>
            </a:r>
            <a:fld id="{AB34F9C2-C352-4191-8E79-FB4FD46717FC}" type="slidenum">
              <a:rPr lang="en-US" smtClean="0"/>
              <a:t>21</a:t>
            </a:fld>
            <a:endParaRPr lang="en-US" dirty="0"/>
          </a:p>
        </p:txBody>
      </p:sp>
    </p:spTree>
    <p:extLst>
      <p:ext uri="{BB962C8B-B14F-4D97-AF65-F5344CB8AC3E}">
        <p14:creationId xmlns:p14="http://schemas.microsoft.com/office/powerpoint/2010/main" val="22393617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767"/>
            <a:ext cx="8229600" cy="685800"/>
          </a:xfrm>
        </p:spPr>
        <p:txBody>
          <a:bodyPr>
            <a:normAutofit/>
          </a:bodyPr>
          <a:lstStyle/>
          <a:p>
            <a:pPr algn="ctr"/>
            <a:r>
              <a:rPr lang="en-US" sz="2800" b="1" dirty="0">
                <a:solidFill>
                  <a:srgbClr val="4F1F59"/>
                </a:solidFill>
              </a:rPr>
              <a:t>PCC: IV&amp;V</a:t>
            </a:r>
          </a:p>
        </p:txBody>
      </p:sp>
      <p:sp>
        <p:nvSpPr>
          <p:cNvPr id="3" name="Content Placeholder 2"/>
          <p:cNvSpPr>
            <a:spLocks noGrp="1"/>
          </p:cNvSpPr>
          <p:nvPr>
            <p:ph idx="1"/>
          </p:nvPr>
        </p:nvSpPr>
        <p:spPr>
          <a:xfrm>
            <a:off x="420188" y="870857"/>
            <a:ext cx="8303623" cy="5547366"/>
          </a:xfrm>
        </p:spPr>
        <p:txBody>
          <a:bodyPr>
            <a:normAutofit lnSpcReduction="10000"/>
          </a:bodyPr>
          <a:lstStyle/>
          <a:p>
            <a:pPr>
              <a:lnSpc>
                <a:spcPct val="120000"/>
              </a:lnSpc>
              <a:spcBef>
                <a:spcPts val="0"/>
              </a:spcBef>
              <a:spcAft>
                <a:spcPts val="600"/>
              </a:spcAft>
            </a:pPr>
            <a:r>
              <a:rPr lang="en-US" sz="1600" dirty="0"/>
              <a:t>To be considered for an IV&amp;V waiver approval, requested with a </a:t>
            </a:r>
            <a:r>
              <a:rPr lang="en-US" sz="1600" dirty="0">
                <a:hlinkClick r:id="rId2"/>
              </a:rPr>
              <a:t>Request for Project Certification Exception or Waiver</a:t>
            </a:r>
            <a:r>
              <a:rPr lang="en-US" sz="1600" dirty="0"/>
              <a:t> form, a project must be proven to be low risk because of the scope, technology type or the agency’s or vendor’s expert knowledge of the technology.  Possible reasons for waiver approval may include:</a:t>
            </a:r>
          </a:p>
          <a:p>
            <a:pPr marL="514350" lvl="1" indent="-287338">
              <a:lnSpc>
                <a:spcPct val="120000"/>
              </a:lnSpc>
              <a:spcBef>
                <a:spcPts val="0"/>
              </a:spcBef>
              <a:spcAft>
                <a:spcPts val="600"/>
              </a:spcAft>
            </a:pPr>
            <a:r>
              <a:rPr lang="en-US" sz="1600" dirty="0">
                <a:cs typeface="Times New Roman" panose="02020603050405020304" pitchFamily="18" charset="0"/>
              </a:rPr>
              <a:t>Projects under the $100,000 certification threshold</a:t>
            </a:r>
          </a:p>
          <a:p>
            <a:pPr marL="514350" lvl="1" indent="-287338">
              <a:lnSpc>
                <a:spcPct val="120000"/>
              </a:lnSpc>
              <a:spcBef>
                <a:spcPts val="0"/>
              </a:spcBef>
              <a:spcAft>
                <a:spcPts val="600"/>
              </a:spcAft>
            </a:pPr>
            <a:r>
              <a:rPr lang="en-US" sz="1600" dirty="0"/>
              <a:t>Projects whose only objective is to conduct research, analysis or discovery</a:t>
            </a:r>
          </a:p>
          <a:p>
            <a:pPr marL="514350" lvl="1" indent="-287338">
              <a:lnSpc>
                <a:spcPct val="120000"/>
              </a:lnSpc>
              <a:spcBef>
                <a:spcPts val="0"/>
              </a:spcBef>
              <a:spcAft>
                <a:spcPts val="600"/>
              </a:spcAft>
            </a:pPr>
            <a:r>
              <a:rPr lang="en-US" sz="1600" dirty="0">
                <a:effectLst/>
                <a:ea typeface="Calibri" panose="020F0502020204030204" pitchFamily="34" charset="0"/>
                <a:cs typeface="Times New Roman" panose="02020603050405020304" pitchFamily="18" charset="0"/>
              </a:rPr>
              <a:t>Projects that are operational in nature, such as a large implementation of end user hardware components</a:t>
            </a:r>
          </a:p>
          <a:p>
            <a:pPr marL="514350" lvl="1" indent="-287338">
              <a:lnSpc>
                <a:spcPct val="120000"/>
              </a:lnSpc>
              <a:spcBef>
                <a:spcPts val="0"/>
              </a:spcBef>
              <a:spcAft>
                <a:spcPts val="600"/>
              </a:spcAft>
            </a:pPr>
            <a:r>
              <a:rPr lang="en-US" sz="1600" dirty="0">
                <a:effectLst/>
                <a:ea typeface="Calibri" panose="020F0502020204030204" pitchFamily="34" charset="0"/>
                <a:cs typeface="Times New Roman" panose="02020603050405020304" pitchFamily="18" charset="0"/>
              </a:rPr>
              <a:t>Projects that are related to existing SHARE functionality</a:t>
            </a:r>
            <a:endParaRPr lang="en-US" sz="1600" dirty="0">
              <a:cs typeface="Times New Roman" panose="02020603050405020304" pitchFamily="18" charset="0"/>
            </a:endParaRPr>
          </a:p>
          <a:p>
            <a:pPr marL="514350" lvl="1" indent="-287338">
              <a:lnSpc>
                <a:spcPct val="120000"/>
              </a:lnSpc>
              <a:spcBef>
                <a:spcPts val="0"/>
              </a:spcBef>
              <a:spcAft>
                <a:spcPts val="600"/>
              </a:spcAft>
            </a:pPr>
            <a:r>
              <a:rPr lang="en-US" sz="1600" dirty="0">
                <a:effectLst/>
                <a:ea typeface="Calibri" panose="020F0502020204030204" pitchFamily="34" charset="0"/>
                <a:cs typeface="Times New Roman" panose="02020603050405020304" pitchFamily="18" charset="0"/>
              </a:rPr>
              <a:t>Projects for which the agency has a demonstrated mastery of a technology platform or application </a:t>
            </a:r>
          </a:p>
          <a:p>
            <a:pPr marL="514350" lvl="1" indent="-287338">
              <a:lnSpc>
                <a:spcPct val="120000"/>
              </a:lnSpc>
              <a:spcBef>
                <a:spcPts val="0"/>
              </a:spcBef>
              <a:spcAft>
                <a:spcPts val="600"/>
              </a:spcAft>
            </a:pPr>
            <a:r>
              <a:rPr lang="en-US" sz="1600" dirty="0">
                <a:effectLst/>
                <a:ea typeface="Calibri" panose="020F0502020204030204" pitchFamily="34" charset="0"/>
                <a:cs typeface="Times New Roman" panose="02020603050405020304" pitchFamily="18" charset="0"/>
              </a:rPr>
              <a:t>Projects with agency staff experienced in project management, business analysis, software development/integration and business operations with documented project management procedures and controls</a:t>
            </a:r>
          </a:p>
          <a:p>
            <a:pPr marL="514350" lvl="1" indent="-287338">
              <a:lnSpc>
                <a:spcPct val="120000"/>
              </a:lnSpc>
              <a:spcBef>
                <a:spcPts val="0"/>
              </a:spcBef>
              <a:spcAft>
                <a:spcPts val="600"/>
              </a:spcAft>
            </a:pPr>
            <a:r>
              <a:rPr lang="en-US" sz="1600" dirty="0">
                <a:effectLst/>
                <a:ea typeface="Calibri" panose="020F0502020204030204" pitchFamily="34" charset="0"/>
                <a:cs typeface="Times New Roman" panose="02020603050405020304" pitchFamily="18" charset="0"/>
              </a:rPr>
              <a:t>Projects based on mature </a:t>
            </a:r>
            <a:r>
              <a:rPr lang="en-US" sz="1600" dirty="0"/>
              <a:t>proven technology, </a:t>
            </a:r>
            <a:r>
              <a:rPr lang="en-US" sz="1600" dirty="0">
                <a:effectLst/>
                <a:ea typeface="Calibri" panose="020F0502020204030204" pitchFamily="34" charset="0"/>
                <a:cs typeface="Times New Roman" panose="02020603050405020304" pitchFamily="18" charset="0"/>
              </a:rPr>
              <a:t>previously successful implementations that are similar in scope with well-defined and documented repeatable processes, managed by </a:t>
            </a:r>
            <a:r>
              <a:rPr lang="en-US" sz="1600" dirty="0">
                <a:ea typeface="Calibri" panose="020F0502020204030204" pitchFamily="34" charset="0"/>
                <a:cs typeface="Times New Roman" panose="02020603050405020304" pitchFamily="18" charset="0"/>
              </a:rPr>
              <a:t>onsite expertise</a:t>
            </a:r>
            <a:r>
              <a:rPr lang="en-US" sz="1600" dirty="0">
                <a:effectLst/>
                <a:ea typeface="Calibri" panose="020F0502020204030204" pitchFamily="34" charset="0"/>
                <a:cs typeface="Times New Roman" panose="02020603050405020304" pitchFamily="18" charset="0"/>
              </a:rPr>
              <a:t> that have extensive expertise related to the project</a:t>
            </a:r>
            <a:endParaRPr lang="en-US" sz="1600" b="1" dirty="0"/>
          </a:p>
        </p:txBody>
      </p:sp>
      <p:sp>
        <p:nvSpPr>
          <p:cNvPr id="4" name="Date Placeholder 3"/>
          <p:cNvSpPr>
            <a:spLocks noGrp="1"/>
          </p:cNvSpPr>
          <p:nvPr>
            <p:ph type="dt" sz="half" idx="10"/>
          </p:nvPr>
        </p:nvSpPr>
        <p:spPr>
          <a:xfrm>
            <a:off x="457200" y="6483363"/>
            <a:ext cx="2133600" cy="365125"/>
          </a:xfrm>
        </p:spPr>
        <p:txBody>
          <a:bodyPr/>
          <a:lstStyle/>
          <a:p>
            <a:r>
              <a:rPr lang="en-US" dirty="0"/>
              <a:t>03/2023</a:t>
            </a:r>
          </a:p>
        </p:txBody>
      </p:sp>
      <p:sp>
        <p:nvSpPr>
          <p:cNvPr id="5" name="Slide Number Placeholder 4"/>
          <p:cNvSpPr>
            <a:spLocks noGrp="1"/>
          </p:cNvSpPr>
          <p:nvPr>
            <p:ph type="sldNum" sz="quarter" idx="12"/>
          </p:nvPr>
        </p:nvSpPr>
        <p:spPr>
          <a:xfrm>
            <a:off x="6553200" y="6492241"/>
            <a:ext cx="2133600" cy="365125"/>
          </a:xfrm>
        </p:spPr>
        <p:txBody>
          <a:bodyPr/>
          <a:lstStyle/>
          <a:p>
            <a:r>
              <a:rPr lang="en-US" dirty="0"/>
              <a:t>Page </a:t>
            </a:r>
            <a:fld id="{AB34F9C2-C352-4191-8E79-FB4FD46717FC}" type="slidenum">
              <a:rPr lang="en-US" smtClean="0"/>
              <a:t>22</a:t>
            </a:fld>
            <a:endParaRPr lang="en-US" dirty="0"/>
          </a:p>
        </p:txBody>
      </p:sp>
    </p:spTree>
    <p:extLst>
      <p:ext uri="{BB962C8B-B14F-4D97-AF65-F5344CB8AC3E}">
        <p14:creationId xmlns:p14="http://schemas.microsoft.com/office/powerpoint/2010/main" val="16383795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74"/>
            <a:ext cx="8229600" cy="685800"/>
          </a:xfrm>
        </p:spPr>
        <p:txBody>
          <a:bodyPr>
            <a:normAutofit/>
          </a:bodyPr>
          <a:lstStyle/>
          <a:p>
            <a:pPr algn="ctr"/>
            <a:r>
              <a:rPr lang="en-US" sz="2800" b="1" dirty="0">
                <a:solidFill>
                  <a:srgbClr val="4F1F59"/>
                </a:solidFill>
              </a:rPr>
              <a:t>PCC: IV&amp;V</a:t>
            </a:r>
          </a:p>
        </p:txBody>
      </p:sp>
      <p:sp>
        <p:nvSpPr>
          <p:cNvPr id="3" name="Content Placeholder 2"/>
          <p:cNvSpPr>
            <a:spLocks noGrp="1"/>
          </p:cNvSpPr>
          <p:nvPr>
            <p:ph idx="1"/>
          </p:nvPr>
        </p:nvSpPr>
        <p:spPr>
          <a:xfrm>
            <a:off x="457200" y="1018903"/>
            <a:ext cx="8229600" cy="5355771"/>
          </a:xfrm>
        </p:spPr>
        <p:txBody>
          <a:bodyPr>
            <a:normAutofit/>
          </a:bodyPr>
          <a:lstStyle/>
          <a:p>
            <a:pPr marL="227013" indent="-227013">
              <a:lnSpc>
                <a:spcPct val="120000"/>
              </a:lnSpc>
              <a:spcBef>
                <a:spcPts val="0"/>
              </a:spcBef>
              <a:spcAft>
                <a:spcPts val="600"/>
              </a:spcAft>
            </a:pPr>
            <a:r>
              <a:rPr lang="en-US" sz="1900" dirty="0"/>
              <a:t>IV&amp;V Guidance &amp; Template is available on the DoIT EPMO website in the </a:t>
            </a:r>
            <a:r>
              <a:rPr lang="en-US" sz="1900" dirty="0">
                <a:hlinkClick r:id="rId2"/>
              </a:rPr>
              <a:t>IV&amp;V Template</a:t>
            </a:r>
            <a:r>
              <a:rPr lang="en-US" sz="1900" dirty="0"/>
              <a:t> section.</a:t>
            </a:r>
          </a:p>
          <a:p>
            <a:pPr marL="457200" indent="-223838">
              <a:lnSpc>
                <a:spcPct val="120000"/>
              </a:lnSpc>
              <a:spcBef>
                <a:spcPts val="0"/>
              </a:spcBef>
              <a:spcAft>
                <a:spcPts val="600"/>
              </a:spcAft>
            </a:pPr>
            <a:r>
              <a:rPr lang="en-US" sz="1900" u="sng" dirty="0">
                <a:hlinkClick r:id="rId2"/>
              </a:rPr>
              <a:t>Quality Assurance IV&amp;V Guidelines</a:t>
            </a:r>
            <a:endParaRPr lang="en-US" sz="1900" dirty="0"/>
          </a:p>
          <a:p>
            <a:pPr marL="457200" indent="-223838">
              <a:lnSpc>
                <a:spcPct val="120000"/>
              </a:lnSpc>
              <a:spcBef>
                <a:spcPts val="0"/>
              </a:spcBef>
              <a:spcAft>
                <a:spcPts val="600"/>
              </a:spcAft>
            </a:pPr>
            <a:r>
              <a:rPr lang="en-US" sz="1900" u="sng" dirty="0">
                <a:hlinkClick r:id="rId2"/>
              </a:rPr>
              <a:t>Memo on IV&amp;V Reporting Template</a:t>
            </a:r>
            <a:endParaRPr lang="en-US" sz="1900" dirty="0"/>
          </a:p>
          <a:p>
            <a:pPr>
              <a:lnSpc>
                <a:spcPct val="120000"/>
              </a:lnSpc>
              <a:spcBef>
                <a:spcPts val="0"/>
              </a:spcBef>
              <a:spcAft>
                <a:spcPts val="600"/>
              </a:spcAft>
            </a:pPr>
            <a:r>
              <a:rPr lang="en-US" sz="1900" dirty="0"/>
              <a:t>When vendors have completed their reports, instruct them to email them to your agency contact and to include </a:t>
            </a:r>
            <a:r>
              <a:rPr lang="en-US" sz="1900" dirty="0">
                <a:hlinkClick r:id="rId3"/>
              </a:rPr>
              <a:t>EPMO@doit.nm.gov</a:t>
            </a:r>
            <a:r>
              <a:rPr lang="en-US" sz="1900" dirty="0"/>
              <a:t>. </a:t>
            </a:r>
          </a:p>
          <a:p>
            <a:pPr marL="0" indent="0">
              <a:lnSpc>
                <a:spcPct val="120000"/>
              </a:lnSpc>
              <a:spcBef>
                <a:spcPts val="0"/>
              </a:spcBef>
              <a:spcAft>
                <a:spcPts val="600"/>
              </a:spcAft>
              <a:buNone/>
            </a:pPr>
            <a:endParaRPr lang="en-US" sz="2300" b="1" dirty="0"/>
          </a:p>
          <a:p>
            <a:pPr marL="0" indent="0">
              <a:lnSpc>
                <a:spcPct val="120000"/>
              </a:lnSpc>
              <a:spcBef>
                <a:spcPts val="0"/>
              </a:spcBef>
              <a:spcAft>
                <a:spcPts val="600"/>
              </a:spcAft>
              <a:buNone/>
            </a:pPr>
            <a:endParaRPr lang="en-US" sz="1300" b="1" dirty="0"/>
          </a:p>
          <a:p>
            <a:pPr lvl="0"/>
            <a:endParaRPr lang="en-US" dirty="0"/>
          </a:p>
        </p:txBody>
      </p:sp>
      <p:sp>
        <p:nvSpPr>
          <p:cNvPr id="4" name="Date Placeholder 3"/>
          <p:cNvSpPr>
            <a:spLocks noGrp="1"/>
          </p:cNvSpPr>
          <p:nvPr>
            <p:ph type="dt" sz="half" idx="10"/>
          </p:nvPr>
        </p:nvSpPr>
        <p:spPr>
          <a:xfrm>
            <a:off x="457200" y="6483363"/>
            <a:ext cx="2133600" cy="365125"/>
          </a:xfrm>
        </p:spPr>
        <p:txBody>
          <a:bodyPr/>
          <a:lstStyle/>
          <a:p>
            <a:r>
              <a:rPr lang="en-US" dirty="0"/>
              <a:t>03/2023</a:t>
            </a:r>
          </a:p>
        </p:txBody>
      </p:sp>
      <p:sp>
        <p:nvSpPr>
          <p:cNvPr id="5" name="Slide Number Placeholder 4"/>
          <p:cNvSpPr>
            <a:spLocks noGrp="1"/>
          </p:cNvSpPr>
          <p:nvPr>
            <p:ph type="sldNum" sz="quarter" idx="12"/>
          </p:nvPr>
        </p:nvSpPr>
        <p:spPr>
          <a:xfrm>
            <a:off x="6553200" y="6492241"/>
            <a:ext cx="2133600" cy="365125"/>
          </a:xfrm>
        </p:spPr>
        <p:txBody>
          <a:bodyPr/>
          <a:lstStyle/>
          <a:p>
            <a:r>
              <a:rPr lang="en-US" dirty="0"/>
              <a:t>Page </a:t>
            </a:r>
            <a:fld id="{AB34F9C2-C352-4191-8E79-FB4FD46717FC}" type="slidenum">
              <a:rPr lang="en-US" smtClean="0"/>
              <a:t>23</a:t>
            </a:fld>
            <a:endParaRPr lang="en-US" dirty="0"/>
          </a:p>
        </p:txBody>
      </p:sp>
    </p:spTree>
    <p:extLst>
      <p:ext uri="{BB962C8B-B14F-4D97-AF65-F5344CB8AC3E}">
        <p14:creationId xmlns:p14="http://schemas.microsoft.com/office/powerpoint/2010/main" val="30393264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1"/>
            <a:ext cx="8229600" cy="715963"/>
          </a:xfrm>
        </p:spPr>
        <p:txBody>
          <a:bodyPr>
            <a:normAutofit/>
          </a:bodyPr>
          <a:lstStyle/>
          <a:p>
            <a:pPr algn="ctr"/>
            <a:r>
              <a:rPr lang="en-US" sz="2800" b="1" dirty="0">
                <a:solidFill>
                  <a:srgbClr val="4F1F59"/>
                </a:solidFill>
              </a:rPr>
              <a:t>Useful Links</a:t>
            </a:r>
          </a:p>
        </p:txBody>
      </p:sp>
      <p:sp>
        <p:nvSpPr>
          <p:cNvPr id="3" name="Content Placeholder 2"/>
          <p:cNvSpPr>
            <a:spLocks noGrp="1"/>
          </p:cNvSpPr>
          <p:nvPr>
            <p:ph idx="1"/>
          </p:nvPr>
        </p:nvSpPr>
        <p:spPr>
          <a:xfrm>
            <a:off x="272145" y="1027610"/>
            <a:ext cx="8458200" cy="5190309"/>
          </a:xfrm>
        </p:spPr>
        <p:txBody>
          <a:bodyPr>
            <a:normAutofit fontScale="92500" lnSpcReduction="10000"/>
          </a:bodyPr>
          <a:lstStyle/>
          <a:p>
            <a:pPr marL="250825" indent="-250825">
              <a:lnSpc>
                <a:spcPct val="100000"/>
              </a:lnSpc>
              <a:spcBef>
                <a:spcPts val="0"/>
              </a:spcBef>
              <a:spcAft>
                <a:spcPts val="1800"/>
              </a:spcAft>
            </a:pPr>
            <a:r>
              <a:rPr lang="en-US" sz="1800" dirty="0"/>
              <a:t>DoIT EPMO website: </a:t>
            </a:r>
            <a:r>
              <a:rPr lang="en-US" sz="1800" dirty="0">
                <a:hlinkClick r:id="rId2"/>
              </a:rPr>
              <a:t>Compliance and Project Management - New Mexico Department of Information Technology (nm.gov)</a:t>
            </a:r>
            <a:endParaRPr lang="en-US" sz="1800" dirty="0"/>
          </a:p>
          <a:p>
            <a:pPr marL="250825" indent="-250825">
              <a:lnSpc>
                <a:spcPct val="100000"/>
              </a:lnSpc>
              <a:spcBef>
                <a:spcPts val="0"/>
              </a:spcBef>
              <a:spcAft>
                <a:spcPts val="1800"/>
              </a:spcAft>
            </a:pPr>
            <a:r>
              <a:rPr lang="en-US" sz="1800" dirty="0"/>
              <a:t>PCC webpage: </a:t>
            </a:r>
            <a:r>
              <a:rPr lang="en-US" sz="1800" dirty="0">
                <a:hlinkClick r:id="rId2"/>
              </a:rPr>
              <a:t>Project Certification Committee - New Mexico Department of Information Technology (nm.gov)</a:t>
            </a:r>
            <a:endParaRPr lang="en-US" sz="1800" dirty="0"/>
          </a:p>
          <a:p>
            <a:pPr marL="250825" indent="-250825">
              <a:lnSpc>
                <a:spcPct val="100000"/>
              </a:lnSpc>
              <a:spcBef>
                <a:spcPts val="0"/>
              </a:spcBef>
              <a:spcAft>
                <a:spcPts val="1800"/>
              </a:spcAft>
            </a:pPr>
            <a:r>
              <a:rPr lang="en-US" sz="1800" dirty="0"/>
              <a:t>Templates for PCC: </a:t>
            </a:r>
            <a:r>
              <a:rPr lang="en-US" sz="1800" dirty="0">
                <a:hlinkClick r:id="rId3"/>
              </a:rPr>
              <a:t>Compliance and Project Management - New Mexico Department of Information Technology (nm.gov)</a:t>
            </a:r>
            <a:r>
              <a:rPr lang="en-US" sz="1800" dirty="0"/>
              <a:t> </a:t>
            </a:r>
          </a:p>
          <a:p>
            <a:pPr marL="250825" indent="-250825">
              <a:lnSpc>
                <a:spcPct val="100000"/>
              </a:lnSpc>
              <a:spcBef>
                <a:spcPts val="0"/>
              </a:spcBef>
              <a:spcAft>
                <a:spcPts val="1800"/>
              </a:spcAft>
            </a:pPr>
            <a:r>
              <a:rPr lang="en-US" sz="1800" dirty="0"/>
              <a:t>Templates for other project documents: </a:t>
            </a:r>
            <a:r>
              <a:rPr lang="en-US" sz="1800" dirty="0">
                <a:hlinkClick r:id="rId3"/>
              </a:rPr>
              <a:t>Project Management Templates &amp; Guidance - New Mexico Department of Information Technology (nm.gov)</a:t>
            </a:r>
            <a:endParaRPr lang="en-US" sz="1800" dirty="0"/>
          </a:p>
          <a:p>
            <a:pPr marL="250825" indent="-250825">
              <a:lnSpc>
                <a:spcPct val="100000"/>
              </a:lnSpc>
              <a:spcBef>
                <a:spcPts val="0"/>
              </a:spcBef>
              <a:spcAft>
                <a:spcPts val="1800"/>
              </a:spcAft>
            </a:pPr>
            <a:r>
              <a:rPr lang="en-US" sz="1800" dirty="0"/>
              <a:t>Contract Templates: </a:t>
            </a:r>
            <a:r>
              <a:rPr lang="en-US" sz="1800" dirty="0">
                <a:hlinkClick r:id="rId4"/>
              </a:rPr>
              <a:t>Contract &amp; RFP Templates &amp; Guidance - New Mexico Department of Information Technology (nm.gov)</a:t>
            </a:r>
            <a:endParaRPr lang="en-US" sz="1800" dirty="0"/>
          </a:p>
          <a:p>
            <a:pPr marL="250825" indent="-250825">
              <a:lnSpc>
                <a:spcPct val="100000"/>
              </a:lnSpc>
              <a:spcBef>
                <a:spcPts val="0"/>
              </a:spcBef>
              <a:spcAft>
                <a:spcPts val="1800"/>
              </a:spcAft>
            </a:pPr>
            <a:r>
              <a:rPr lang="en-US" sz="1800" dirty="0"/>
              <a:t>Enterprise Portfolio Reports &amp; Presentations: </a:t>
            </a:r>
            <a:r>
              <a:rPr lang="en-US" sz="1800" dirty="0">
                <a:hlinkClick r:id="rId5"/>
              </a:rPr>
              <a:t>Project Portfolio - New Mexico Department of Information Technology (nm.gov)</a:t>
            </a:r>
            <a:endParaRPr lang="en-US" sz="1800" dirty="0"/>
          </a:p>
          <a:p>
            <a:pPr marL="250825" indent="-250825">
              <a:lnSpc>
                <a:spcPct val="100000"/>
              </a:lnSpc>
              <a:spcBef>
                <a:spcPts val="0"/>
              </a:spcBef>
              <a:spcAft>
                <a:spcPts val="1800"/>
              </a:spcAft>
            </a:pPr>
            <a:r>
              <a:rPr lang="en-US" sz="1800" dirty="0"/>
              <a:t>For any questions, please contact your assigned EPMO project manager or </a:t>
            </a:r>
            <a:r>
              <a:rPr lang="en-US" sz="1800" dirty="0">
                <a:hlinkClick r:id="rId6"/>
              </a:rPr>
              <a:t>epmo@doit.nm.gov</a:t>
            </a:r>
            <a:endParaRPr lang="en-US" sz="1800" dirty="0"/>
          </a:p>
          <a:p>
            <a:endParaRPr lang="en-US" sz="1600" dirty="0"/>
          </a:p>
        </p:txBody>
      </p:sp>
      <p:sp>
        <p:nvSpPr>
          <p:cNvPr id="4" name="Date Placeholder 3"/>
          <p:cNvSpPr>
            <a:spLocks noGrp="1"/>
          </p:cNvSpPr>
          <p:nvPr>
            <p:ph type="dt" sz="half" idx="10"/>
          </p:nvPr>
        </p:nvSpPr>
        <p:spPr>
          <a:xfrm>
            <a:off x="457201" y="6492694"/>
            <a:ext cx="2133600" cy="365125"/>
          </a:xfrm>
        </p:spPr>
        <p:txBody>
          <a:bodyPr/>
          <a:lstStyle/>
          <a:p>
            <a:r>
              <a:rPr lang="en-US" dirty="0"/>
              <a:t>03/2023</a:t>
            </a:r>
          </a:p>
        </p:txBody>
      </p:sp>
      <p:sp>
        <p:nvSpPr>
          <p:cNvPr id="5" name="Slide Number Placeholder 4"/>
          <p:cNvSpPr>
            <a:spLocks noGrp="1"/>
          </p:cNvSpPr>
          <p:nvPr>
            <p:ph type="sldNum" sz="quarter" idx="12"/>
          </p:nvPr>
        </p:nvSpPr>
        <p:spPr>
          <a:xfrm>
            <a:off x="6553200" y="6492694"/>
            <a:ext cx="2133600" cy="365125"/>
          </a:xfrm>
        </p:spPr>
        <p:txBody>
          <a:bodyPr/>
          <a:lstStyle/>
          <a:p>
            <a:r>
              <a:rPr lang="en-US" dirty="0"/>
              <a:t>Page </a:t>
            </a:r>
            <a:fld id="{AB34F9C2-C352-4191-8E79-FB4FD46717FC}" type="slidenum">
              <a:rPr lang="en-US" smtClean="0"/>
              <a:t>24</a:t>
            </a:fld>
            <a:endParaRPr lang="en-US" dirty="0"/>
          </a:p>
        </p:txBody>
      </p:sp>
    </p:spTree>
    <p:extLst>
      <p:ext uri="{BB962C8B-B14F-4D97-AF65-F5344CB8AC3E}">
        <p14:creationId xmlns:p14="http://schemas.microsoft.com/office/powerpoint/2010/main" val="3736096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6602"/>
            <a:ext cx="8229600" cy="563563"/>
          </a:xfrm>
        </p:spPr>
        <p:txBody>
          <a:bodyPr>
            <a:noAutofit/>
          </a:bodyPr>
          <a:lstStyle/>
          <a:p>
            <a:pPr algn="ctr"/>
            <a:r>
              <a:rPr lang="en-US" sz="2800" b="1" dirty="0">
                <a:solidFill>
                  <a:srgbClr val="4F1F59"/>
                </a:solidFill>
              </a:rPr>
              <a:t>PCC: Purpose</a:t>
            </a:r>
          </a:p>
        </p:txBody>
      </p:sp>
      <p:sp>
        <p:nvSpPr>
          <p:cNvPr id="3" name="Content Placeholder 2"/>
          <p:cNvSpPr>
            <a:spLocks noGrp="1"/>
          </p:cNvSpPr>
          <p:nvPr>
            <p:ph idx="1"/>
          </p:nvPr>
        </p:nvSpPr>
        <p:spPr>
          <a:xfrm>
            <a:off x="348343" y="853440"/>
            <a:ext cx="8508274" cy="5619686"/>
          </a:xfrm>
        </p:spPr>
        <p:txBody>
          <a:bodyPr>
            <a:normAutofit/>
          </a:bodyPr>
          <a:lstStyle/>
          <a:p>
            <a:pPr>
              <a:lnSpc>
                <a:spcPct val="110000"/>
              </a:lnSpc>
              <a:spcBef>
                <a:spcPts val="0"/>
              </a:spcBef>
              <a:spcAft>
                <a:spcPts val="1200"/>
              </a:spcAft>
            </a:pPr>
            <a:r>
              <a:rPr lang="en-US" sz="1600" dirty="0"/>
              <a:t>The Project Certification Committee (PCC) evaluates project readiness and ensures that projects satisfy criteria established by the DoIT Cabinet Secretary-State Chief Information Officer (CIO). </a:t>
            </a:r>
          </a:p>
          <a:p>
            <a:pPr>
              <a:lnSpc>
                <a:spcPct val="110000"/>
              </a:lnSpc>
              <a:spcBef>
                <a:spcPts val="0"/>
              </a:spcBef>
              <a:spcAft>
                <a:spcPts val="1200"/>
              </a:spcAft>
            </a:pPr>
            <a:r>
              <a:rPr lang="en-US" sz="1600" dirty="0"/>
              <a:t>PCC applies to certification of information technology projects undertaken by executive agencies meeting one or more of the following criteria in order for IT project funds to be released in a phased manner, regardless of the source of funds:</a:t>
            </a:r>
            <a:r>
              <a:rPr lang="en-US" sz="1600" b="1" dirty="0"/>
              <a:t>	</a:t>
            </a:r>
            <a:endParaRPr lang="en-US" sz="1600" dirty="0"/>
          </a:p>
          <a:p>
            <a:pPr marL="514350" lvl="1" indent="-287338">
              <a:lnSpc>
                <a:spcPct val="110000"/>
              </a:lnSpc>
              <a:spcBef>
                <a:spcPts val="0"/>
              </a:spcBef>
              <a:spcAft>
                <a:spcPts val="1200"/>
              </a:spcAft>
            </a:pPr>
            <a:r>
              <a:rPr lang="en-US" sz="1600" dirty="0"/>
              <a:t>project is required to undergo phased certifications as a result of the appropriation or grant;</a:t>
            </a:r>
          </a:p>
          <a:p>
            <a:pPr marL="514350" lvl="1" indent="-287338">
              <a:lnSpc>
                <a:spcPct val="110000"/>
              </a:lnSpc>
              <a:spcBef>
                <a:spcPts val="0"/>
              </a:spcBef>
              <a:spcAft>
                <a:spcPts val="1200"/>
              </a:spcAft>
            </a:pPr>
            <a:r>
              <a:rPr lang="en-US" sz="1600" dirty="0"/>
              <a:t>project is a subsequent or interrelated project to a previously certified project;</a:t>
            </a:r>
          </a:p>
          <a:p>
            <a:pPr marL="514350" lvl="1" indent="-287338">
              <a:lnSpc>
                <a:spcPct val="110000"/>
              </a:lnSpc>
              <a:spcBef>
                <a:spcPts val="0"/>
              </a:spcBef>
              <a:spcAft>
                <a:spcPts val="1200"/>
              </a:spcAft>
            </a:pPr>
            <a:r>
              <a:rPr lang="en-US" sz="1600" dirty="0"/>
              <a:t>project cost is equal to or in excess of </a:t>
            </a:r>
            <a:r>
              <a:rPr lang="en-US" sz="1600" b="1" dirty="0"/>
              <a:t>$100,000.00</a:t>
            </a:r>
            <a:r>
              <a:rPr lang="en-US" sz="1600" dirty="0"/>
              <a:t>;</a:t>
            </a:r>
          </a:p>
          <a:p>
            <a:pPr marL="514350" lvl="1" indent="-287338">
              <a:lnSpc>
                <a:spcPct val="110000"/>
              </a:lnSpc>
              <a:spcBef>
                <a:spcPts val="0"/>
              </a:spcBef>
              <a:spcAft>
                <a:spcPts val="1200"/>
              </a:spcAft>
            </a:pPr>
            <a:r>
              <a:rPr lang="en-US" sz="1600" dirty="0"/>
              <a:t>project is one deemed appropriate by the DoIT Cabinet Secretary, who is also the State CIO.</a:t>
            </a:r>
          </a:p>
          <a:p>
            <a:pPr>
              <a:lnSpc>
                <a:spcPct val="110000"/>
              </a:lnSpc>
              <a:spcBef>
                <a:spcPts val="0"/>
              </a:spcBef>
              <a:spcAft>
                <a:spcPts val="1200"/>
              </a:spcAft>
            </a:pPr>
            <a:r>
              <a:rPr lang="en-US" sz="1600" dirty="0"/>
              <a:t>One example of a project required to undergo PCC as a result of the appropriation, is a project funded through the computer systems enhancement fund, also known as C2.</a:t>
            </a:r>
          </a:p>
          <a:p>
            <a:pPr>
              <a:lnSpc>
                <a:spcPct val="110000"/>
              </a:lnSpc>
              <a:spcBef>
                <a:spcPts val="0"/>
              </a:spcBef>
              <a:spcAft>
                <a:spcPts val="1200"/>
              </a:spcAft>
            </a:pPr>
            <a:r>
              <a:rPr lang="en-US" sz="1600" dirty="0"/>
              <a:t>Even if a C2 project amount is less than $100,000.00, the project must be certified or a Request for Project Certification Exception and Waiver Form must be completed, emailed to </a:t>
            </a:r>
            <a:r>
              <a:rPr lang="en-US" sz="1600" dirty="0">
                <a:hlinkClick r:id="rId2"/>
              </a:rPr>
              <a:t>Exception.Requests@doit.nm.gov </a:t>
            </a:r>
            <a:r>
              <a:rPr lang="en-US" sz="1600" dirty="0"/>
              <a:t>and approved by the Exception Request Committee.</a:t>
            </a:r>
          </a:p>
          <a:p>
            <a:pPr>
              <a:lnSpc>
                <a:spcPct val="100000"/>
              </a:lnSpc>
              <a:spcBef>
                <a:spcPts val="0"/>
              </a:spcBef>
              <a:spcAft>
                <a:spcPts val="1200"/>
              </a:spcAft>
            </a:pPr>
            <a:endParaRPr lang="en-US" sz="2200" dirty="0"/>
          </a:p>
          <a:p>
            <a:pPr marL="0" indent="0" algn="just">
              <a:buNone/>
            </a:pPr>
            <a:endParaRPr lang="en-US" sz="1600" dirty="0"/>
          </a:p>
          <a:p>
            <a:pPr marL="0" indent="0" algn="just">
              <a:buNone/>
            </a:pPr>
            <a:endParaRPr lang="en-US" sz="1600" dirty="0"/>
          </a:p>
        </p:txBody>
      </p:sp>
      <p:sp>
        <p:nvSpPr>
          <p:cNvPr id="4" name="Date Placeholder 3"/>
          <p:cNvSpPr>
            <a:spLocks noGrp="1"/>
          </p:cNvSpPr>
          <p:nvPr>
            <p:ph type="dt" sz="half" idx="10"/>
          </p:nvPr>
        </p:nvSpPr>
        <p:spPr>
          <a:xfrm>
            <a:off x="457200" y="6474938"/>
            <a:ext cx="2133600" cy="365125"/>
          </a:xfrm>
        </p:spPr>
        <p:txBody>
          <a:bodyPr/>
          <a:lstStyle/>
          <a:p>
            <a:r>
              <a:rPr lang="en-US" dirty="0"/>
              <a:t>03/2023</a:t>
            </a:r>
          </a:p>
        </p:txBody>
      </p:sp>
      <p:sp>
        <p:nvSpPr>
          <p:cNvPr id="5" name="Slide Number Placeholder 4"/>
          <p:cNvSpPr>
            <a:spLocks noGrp="1"/>
          </p:cNvSpPr>
          <p:nvPr>
            <p:ph type="sldNum" sz="quarter" idx="12"/>
          </p:nvPr>
        </p:nvSpPr>
        <p:spPr>
          <a:xfrm>
            <a:off x="6553200" y="6473126"/>
            <a:ext cx="2133600" cy="365125"/>
          </a:xfrm>
        </p:spPr>
        <p:txBody>
          <a:bodyPr/>
          <a:lstStyle/>
          <a:p>
            <a:r>
              <a:rPr lang="en-US" dirty="0"/>
              <a:t>Page </a:t>
            </a:r>
            <a:fld id="{AB34F9C2-C352-4191-8E79-FB4FD46717FC}" type="slidenum">
              <a:rPr lang="en-US" smtClean="0"/>
              <a:t>3</a:t>
            </a:fld>
            <a:endParaRPr lang="en-US" dirty="0"/>
          </a:p>
        </p:txBody>
      </p:sp>
    </p:spTree>
    <p:extLst>
      <p:ext uri="{BB962C8B-B14F-4D97-AF65-F5344CB8AC3E}">
        <p14:creationId xmlns:p14="http://schemas.microsoft.com/office/powerpoint/2010/main" val="1262911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682"/>
            <a:ext cx="8229600" cy="563563"/>
          </a:xfrm>
        </p:spPr>
        <p:txBody>
          <a:bodyPr>
            <a:noAutofit/>
          </a:bodyPr>
          <a:lstStyle/>
          <a:p>
            <a:pPr algn="ctr"/>
            <a:r>
              <a:rPr lang="en-US" sz="2800" b="1" dirty="0">
                <a:solidFill>
                  <a:srgbClr val="4F1F59"/>
                </a:solidFill>
              </a:rPr>
              <a:t>PCC: Schedule</a:t>
            </a:r>
          </a:p>
        </p:txBody>
      </p:sp>
      <p:sp>
        <p:nvSpPr>
          <p:cNvPr id="3" name="Content Placeholder 2"/>
          <p:cNvSpPr>
            <a:spLocks noGrp="1"/>
          </p:cNvSpPr>
          <p:nvPr>
            <p:ph idx="1"/>
          </p:nvPr>
        </p:nvSpPr>
        <p:spPr>
          <a:xfrm>
            <a:off x="322217" y="949234"/>
            <a:ext cx="8364583" cy="5303520"/>
          </a:xfrm>
        </p:spPr>
        <p:txBody>
          <a:bodyPr>
            <a:normAutofit fontScale="70000" lnSpcReduction="20000"/>
          </a:bodyPr>
          <a:lstStyle/>
          <a:p>
            <a:pPr>
              <a:lnSpc>
                <a:spcPct val="120000"/>
              </a:lnSpc>
              <a:spcBef>
                <a:spcPts val="0"/>
              </a:spcBef>
              <a:spcAft>
                <a:spcPts val="1200"/>
              </a:spcAft>
            </a:pPr>
            <a:r>
              <a:rPr lang="en-US" sz="2300" dirty="0"/>
              <a:t>PCC is currently held via Teams and is scheduled on the 4</a:t>
            </a:r>
            <a:r>
              <a:rPr lang="en-US" sz="2300" baseline="30000" dirty="0"/>
              <a:t>th</a:t>
            </a:r>
            <a:r>
              <a:rPr lang="en-US" sz="2300" dirty="0"/>
              <a:t> Monday of the month and begins at 9:00 am.  The exceptions are the November and December meetings, which are held on the 3rd Monday of the month.  </a:t>
            </a:r>
          </a:p>
          <a:p>
            <a:pPr>
              <a:lnSpc>
                <a:spcPct val="120000"/>
              </a:lnSpc>
              <a:spcBef>
                <a:spcPts val="0"/>
              </a:spcBef>
              <a:spcAft>
                <a:spcPts val="1200"/>
              </a:spcAft>
            </a:pPr>
            <a:r>
              <a:rPr lang="en-US" sz="2300" dirty="0"/>
              <a:t>When PCC is onsite, it is held at the NM State Capitol, unless otherwise stated on the meeting invitation and agenda. </a:t>
            </a:r>
          </a:p>
          <a:p>
            <a:pPr>
              <a:lnSpc>
                <a:spcPct val="120000"/>
              </a:lnSpc>
              <a:spcBef>
                <a:spcPts val="0"/>
              </a:spcBef>
              <a:spcAft>
                <a:spcPts val="1200"/>
              </a:spcAft>
            </a:pPr>
            <a:r>
              <a:rPr lang="en-US" sz="2300" dirty="0"/>
              <a:t>All PCC documentation must be emailed to </a:t>
            </a:r>
            <a:r>
              <a:rPr lang="en-US" sz="2300" dirty="0">
                <a:hlinkClick r:id="rId2"/>
              </a:rPr>
              <a:t>epmo@doit.nm.gov</a:t>
            </a:r>
            <a:r>
              <a:rPr lang="en-US" sz="2300" dirty="0"/>
              <a:t> by the scheduled date in the month you are attending PCC.  </a:t>
            </a:r>
          </a:p>
          <a:p>
            <a:pPr>
              <a:lnSpc>
                <a:spcPct val="120000"/>
              </a:lnSpc>
              <a:spcBef>
                <a:spcPts val="0"/>
              </a:spcBef>
              <a:spcAft>
                <a:spcPts val="1200"/>
              </a:spcAft>
            </a:pPr>
            <a:r>
              <a:rPr lang="en-US" sz="2300" dirty="0"/>
              <a:t>A copy of the FY23 schedule is included on the next slide and is posted on the DoIT EPMO website in the </a:t>
            </a:r>
            <a:r>
              <a:rPr lang="en-US" sz="2300" dirty="0">
                <a:hlinkClick r:id="rId3"/>
              </a:rPr>
              <a:t>PCC and TARC Schedule</a:t>
            </a:r>
            <a:r>
              <a:rPr lang="en-US" sz="2300" dirty="0"/>
              <a:t> section.</a:t>
            </a:r>
          </a:p>
          <a:p>
            <a:pPr>
              <a:lnSpc>
                <a:spcPct val="120000"/>
              </a:lnSpc>
              <a:spcBef>
                <a:spcPts val="0"/>
              </a:spcBef>
              <a:spcAft>
                <a:spcPts val="1200"/>
              </a:spcAft>
            </a:pPr>
            <a:r>
              <a:rPr lang="en-US" sz="2300" dirty="0"/>
              <a:t>To schedule, please email </a:t>
            </a:r>
            <a:r>
              <a:rPr lang="en-US" sz="2300" dirty="0">
                <a:hlinkClick r:id="rId4"/>
              </a:rPr>
              <a:t>epmo@doit.nm.gov</a:t>
            </a:r>
            <a:r>
              <a:rPr lang="en-US" sz="2300" dirty="0"/>
              <a:t> at least two weeks prior to the date documents are due.</a:t>
            </a:r>
          </a:p>
          <a:p>
            <a:pPr>
              <a:lnSpc>
                <a:spcPct val="120000"/>
              </a:lnSpc>
              <a:spcBef>
                <a:spcPts val="0"/>
              </a:spcBef>
              <a:spcAft>
                <a:spcPts val="1200"/>
              </a:spcAft>
            </a:pPr>
            <a:r>
              <a:rPr lang="en-US" sz="2300" dirty="0"/>
              <a:t>PCC Documentation is reviewed and returned to you by the following week with feedback, comments or questions for you to address.</a:t>
            </a:r>
          </a:p>
          <a:p>
            <a:pPr>
              <a:lnSpc>
                <a:spcPct val="120000"/>
              </a:lnSpc>
              <a:spcBef>
                <a:spcPts val="0"/>
              </a:spcBef>
              <a:spcAft>
                <a:spcPts val="1200"/>
              </a:spcAft>
            </a:pPr>
            <a:r>
              <a:rPr lang="en-US" sz="2300" dirty="0"/>
              <a:t>Finalized documentation with all track changes accepted or rejected and all comments removed are due by 5pm on Friday, allowing Monday for a final review and posting to the DoIT EPMO website.</a:t>
            </a:r>
          </a:p>
          <a:p>
            <a:pPr marL="0" indent="0" algn="just">
              <a:lnSpc>
                <a:spcPct val="100000"/>
              </a:lnSpc>
              <a:spcBef>
                <a:spcPts val="0"/>
              </a:spcBef>
              <a:spcAft>
                <a:spcPts val="1200"/>
              </a:spcAft>
              <a:buNone/>
            </a:pPr>
            <a:endParaRPr lang="en-US" sz="2100" dirty="0"/>
          </a:p>
          <a:p>
            <a:pPr marL="0" indent="0" algn="just">
              <a:lnSpc>
                <a:spcPct val="100000"/>
              </a:lnSpc>
              <a:spcBef>
                <a:spcPts val="0"/>
              </a:spcBef>
              <a:spcAft>
                <a:spcPts val="1200"/>
              </a:spcAft>
              <a:buNone/>
            </a:pPr>
            <a:endParaRPr lang="en-US" sz="1800" dirty="0"/>
          </a:p>
          <a:p>
            <a:pPr marL="0" indent="0" algn="just">
              <a:buNone/>
            </a:pPr>
            <a:endParaRPr lang="en-US" sz="1600" dirty="0"/>
          </a:p>
        </p:txBody>
      </p:sp>
      <p:sp>
        <p:nvSpPr>
          <p:cNvPr id="4" name="Date Placeholder 3"/>
          <p:cNvSpPr>
            <a:spLocks noGrp="1"/>
          </p:cNvSpPr>
          <p:nvPr>
            <p:ph type="dt" sz="half" idx="10"/>
          </p:nvPr>
        </p:nvSpPr>
        <p:spPr>
          <a:xfrm>
            <a:off x="457200" y="6474938"/>
            <a:ext cx="2133600" cy="365125"/>
          </a:xfrm>
        </p:spPr>
        <p:txBody>
          <a:bodyPr/>
          <a:lstStyle/>
          <a:p>
            <a:r>
              <a:rPr lang="en-US" dirty="0"/>
              <a:t>03/2023</a:t>
            </a:r>
          </a:p>
        </p:txBody>
      </p:sp>
      <p:sp>
        <p:nvSpPr>
          <p:cNvPr id="5" name="Slide Number Placeholder 4"/>
          <p:cNvSpPr>
            <a:spLocks noGrp="1"/>
          </p:cNvSpPr>
          <p:nvPr>
            <p:ph type="sldNum" sz="quarter" idx="12"/>
          </p:nvPr>
        </p:nvSpPr>
        <p:spPr>
          <a:xfrm>
            <a:off x="6553200" y="6482457"/>
            <a:ext cx="2133600" cy="365125"/>
          </a:xfrm>
        </p:spPr>
        <p:txBody>
          <a:bodyPr/>
          <a:lstStyle/>
          <a:p>
            <a:r>
              <a:rPr lang="en-US" dirty="0"/>
              <a:t>Page </a:t>
            </a:r>
            <a:fld id="{AB34F9C2-C352-4191-8E79-FB4FD46717FC}" type="slidenum">
              <a:rPr lang="en-US" smtClean="0"/>
              <a:t>4</a:t>
            </a:fld>
            <a:endParaRPr lang="en-US" dirty="0"/>
          </a:p>
        </p:txBody>
      </p:sp>
    </p:spTree>
    <p:extLst>
      <p:ext uri="{BB962C8B-B14F-4D97-AF65-F5344CB8AC3E}">
        <p14:creationId xmlns:p14="http://schemas.microsoft.com/office/powerpoint/2010/main" val="3298797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636"/>
            <a:ext cx="8229600" cy="563563"/>
          </a:xfrm>
        </p:spPr>
        <p:txBody>
          <a:bodyPr>
            <a:noAutofit/>
          </a:bodyPr>
          <a:lstStyle/>
          <a:p>
            <a:pPr algn="ctr"/>
            <a:r>
              <a:rPr lang="en-US" sz="2800" b="1" dirty="0">
                <a:solidFill>
                  <a:srgbClr val="4F1F59"/>
                </a:solidFill>
              </a:rPr>
              <a:t>PCC: FY23 Schedule</a:t>
            </a:r>
          </a:p>
        </p:txBody>
      </p:sp>
      <p:sp>
        <p:nvSpPr>
          <p:cNvPr id="4" name="Date Placeholder 3"/>
          <p:cNvSpPr>
            <a:spLocks noGrp="1"/>
          </p:cNvSpPr>
          <p:nvPr>
            <p:ph type="dt" sz="half" idx="10"/>
          </p:nvPr>
        </p:nvSpPr>
        <p:spPr>
          <a:xfrm>
            <a:off x="457200" y="6474938"/>
            <a:ext cx="2133600" cy="365125"/>
          </a:xfrm>
        </p:spPr>
        <p:txBody>
          <a:bodyPr/>
          <a:lstStyle/>
          <a:p>
            <a:r>
              <a:rPr lang="en-US" dirty="0"/>
              <a:t>03/2023</a:t>
            </a:r>
          </a:p>
        </p:txBody>
      </p:sp>
      <p:sp>
        <p:nvSpPr>
          <p:cNvPr id="5" name="Slide Number Placeholder 4"/>
          <p:cNvSpPr>
            <a:spLocks noGrp="1"/>
          </p:cNvSpPr>
          <p:nvPr>
            <p:ph type="sldNum" sz="quarter" idx="12"/>
          </p:nvPr>
        </p:nvSpPr>
        <p:spPr>
          <a:xfrm>
            <a:off x="6553200" y="6482457"/>
            <a:ext cx="2133600" cy="365125"/>
          </a:xfrm>
        </p:spPr>
        <p:txBody>
          <a:bodyPr/>
          <a:lstStyle/>
          <a:p>
            <a:r>
              <a:rPr lang="en-US" dirty="0"/>
              <a:t>Page </a:t>
            </a:r>
            <a:fld id="{AB34F9C2-C352-4191-8E79-FB4FD46717FC}" type="slidenum">
              <a:rPr lang="en-US" smtClean="0"/>
              <a:t>5</a:t>
            </a:fld>
            <a:endParaRPr lang="en-US" dirty="0"/>
          </a:p>
        </p:txBody>
      </p:sp>
      <p:pic>
        <p:nvPicPr>
          <p:cNvPr id="11" name="Picture 10">
            <a:extLst>
              <a:ext uri="{FF2B5EF4-FFF2-40B4-BE49-F238E27FC236}">
                <a16:creationId xmlns:a16="http://schemas.microsoft.com/office/drawing/2014/main" id="{5A199301-9DD8-4595-83EF-FB08B7ECE0C9}"/>
              </a:ext>
            </a:extLst>
          </p:cNvPr>
          <p:cNvPicPr>
            <a:picLocks noChangeAspect="1"/>
          </p:cNvPicPr>
          <p:nvPr/>
        </p:nvPicPr>
        <p:blipFill>
          <a:blip r:embed="rId2"/>
          <a:stretch>
            <a:fillRect/>
          </a:stretch>
        </p:blipFill>
        <p:spPr>
          <a:xfrm>
            <a:off x="735876" y="1598298"/>
            <a:ext cx="7739605" cy="4088402"/>
          </a:xfrm>
          <a:prstGeom prst="rect">
            <a:avLst/>
          </a:prstGeom>
        </p:spPr>
      </p:pic>
    </p:spTree>
    <p:extLst>
      <p:ext uri="{BB962C8B-B14F-4D97-AF65-F5344CB8AC3E}">
        <p14:creationId xmlns:p14="http://schemas.microsoft.com/office/powerpoint/2010/main" val="38368849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1682"/>
            <a:ext cx="9144000" cy="563563"/>
          </a:xfrm>
        </p:spPr>
        <p:txBody>
          <a:bodyPr>
            <a:noAutofit/>
          </a:bodyPr>
          <a:lstStyle/>
          <a:p>
            <a:pPr algn="ctr"/>
            <a:r>
              <a:rPr lang="en-US" sz="2800" b="1" dirty="0">
                <a:solidFill>
                  <a:srgbClr val="4F1F59"/>
                </a:solidFill>
              </a:rPr>
              <a:t>PCC: TARC for Cloud-Based &amp; Hosted Solutions</a:t>
            </a:r>
          </a:p>
        </p:txBody>
      </p:sp>
      <p:sp>
        <p:nvSpPr>
          <p:cNvPr id="3" name="Content Placeholder 2"/>
          <p:cNvSpPr>
            <a:spLocks noGrp="1"/>
          </p:cNvSpPr>
          <p:nvPr>
            <p:ph idx="1"/>
          </p:nvPr>
        </p:nvSpPr>
        <p:spPr>
          <a:xfrm>
            <a:off x="322217" y="1001485"/>
            <a:ext cx="8364583" cy="5355771"/>
          </a:xfrm>
        </p:spPr>
        <p:txBody>
          <a:bodyPr>
            <a:normAutofit/>
          </a:bodyPr>
          <a:lstStyle/>
          <a:p>
            <a:pPr>
              <a:lnSpc>
                <a:spcPct val="100000"/>
              </a:lnSpc>
              <a:spcBef>
                <a:spcPts val="0"/>
              </a:spcBef>
              <a:spcAft>
                <a:spcPts val="1200"/>
              </a:spcAft>
            </a:pPr>
            <a:r>
              <a:rPr lang="en-US" sz="1600" dirty="0"/>
              <a:t>There are additional requirements that must be completed and approved by DoIT if the project’s IT solution deviates from the standard State system architecture.</a:t>
            </a:r>
          </a:p>
          <a:p>
            <a:pPr>
              <a:lnSpc>
                <a:spcPct val="100000"/>
              </a:lnSpc>
              <a:spcBef>
                <a:spcPts val="0"/>
              </a:spcBef>
              <a:spcAft>
                <a:spcPts val="1200"/>
              </a:spcAft>
            </a:pPr>
            <a:r>
              <a:rPr lang="en-US" sz="1600" dirty="0"/>
              <a:t>If the project technology you select is hosted or cloud-based, please email your EPMO assigned project manager or </a:t>
            </a:r>
            <a:r>
              <a:rPr lang="en-US" sz="1600" dirty="0">
                <a:hlinkClick r:id="rId2"/>
              </a:rPr>
              <a:t>epmo@doit.nm.gov</a:t>
            </a:r>
            <a:r>
              <a:rPr lang="en-US" sz="1600" dirty="0"/>
              <a:t> upon your selection and prior to soliciting a solution via a request for proposal (RFP) or an IT Agreement contract.</a:t>
            </a:r>
          </a:p>
          <a:p>
            <a:pPr>
              <a:lnSpc>
                <a:spcPct val="100000"/>
              </a:lnSpc>
              <a:spcBef>
                <a:spcPts val="0"/>
              </a:spcBef>
              <a:spcAft>
                <a:spcPts val="1200"/>
              </a:spcAft>
            </a:pPr>
            <a:r>
              <a:rPr lang="en-US" sz="1600" dirty="0"/>
              <a:t>The email should include the name of the project and the technology with a description, cost of the solution and the system implementer, if applicable. </a:t>
            </a:r>
          </a:p>
          <a:p>
            <a:pPr>
              <a:lnSpc>
                <a:spcPct val="100000"/>
              </a:lnSpc>
              <a:spcBef>
                <a:spcPts val="0"/>
              </a:spcBef>
              <a:spcAft>
                <a:spcPts val="1200"/>
              </a:spcAft>
            </a:pPr>
            <a:r>
              <a:rPr lang="en-US" sz="1600" dirty="0"/>
              <a:t>Once the architecture  is known and the solution can be fully described and illustrated and prior to certifying for Implementation phase, a completed </a:t>
            </a:r>
            <a:r>
              <a:rPr lang="en-US" sz="1600" dirty="0">
                <a:hlinkClick r:id="rId3"/>
              </a:rPr>
              <a:t>System Hosting Evaluation Questionnaire </a:t>
            </a:r>
            <a:r>
              <a:rPr lang="en-US" sz="1600" dirty="0"/>
              <a:t>must be emailed to </a:t>
            </a:r>
            <a:r>
              <a:rPr lang="en-US" sz="1600" dirty="0">
                <a:hlinkClick r:id="rId4"/>
              </a:rPr>
              <a:t>exception.requests@doit.nm.gov</a:t>
            </a:r>
            <a:r>
              <a:rPr lang="en-US" sz="1600" dirty="0"/>
              <a:t>.</a:t>
            </a:r>
          </a:p>
          <a:p>
            <a:pPr>
              <a:lnSpc>
                <a:spcPct val="100000"/>
              </a:lnSpc>
              <a:spcBef>
                <a:spcPts val="0"/>
              </a:spcBef>
              <a:spcAft>
                <a:spcPts val="1200"/>
              </a:spcAft>
            </a:pPr>
            <a:r>
              <a:rPr lang="en-US" sz="1600" dirty="0"/>
              <a:t>The purpose of the </a:t>
            </a:r>
            <a:r>
              <a:rPr lang="en-US" sz="1600" dirty="0">
                <a:hlinkClick r:id="rId3"/>
              </a:rPr>
              <a:t>System Hosting Evaluation Questionnaire</a:t>
            </a:r>
            <a:r>
              <a:rPr lang="en-US" sz="1600" dirty="0"/>
              <a:t> is for the agency to present the information and diagrams related to the architecture, data and security components of the selected solution.</a:t>
            </a:r>
          </a:p>
          <a:p>
            <a:pPr>
              <a:lnSpc>
                <a:spcPct val="100000"/>
              </a:lnSpc>
              <a:spcBef>
                <a:spcPts val="0"/>
              </a:spcBef>
              <a:spcAft>
                <a:spcPts val="1200"/>
              </a:spcAft>
            </a:pPr>
            <a:r>
              <a:rPr lang="en-US" sz="1600" dirty="0"/>
              <a:t>Approval of the </a:t>
            </a:r>
            <a:r>
              <a:rPr lang="en-US" sz="1600" dirty="0">
                <a:hlinkClick r:id="rId3"/>
              </a:rPr>
              <a:t>System Hosting Evaluation Questionnaire</a:t>
            </a:r>
            <a:r>
              <a:rPr lang="en-US" sz="1600" dirty="0"/>
              <a:t> fulfills the requirement for the Technical Architecture Review Committee (TARC) and approval to proceed to the Implementation Phase.</a:t>
            </a:r>
          </a:p>
          <a:p>
            <a:pPr>
              <a:lnSpc>
                <a:spcPct val="120000"/>
              </a:lnSpc>
              <a:spcBef>
                <a:spcPts val="0"/>
              </a:spcBef>
              <a:spcAft>
                <a:spcPts val="600"/>
              </a:spcAft>
            </a:pPr>
            <a:endParaRPr lang="en-US" sz="2100" dirty="0"/>
          </a:p>
          <a:p>
            <a:pPr marL="0" indent="0" algn="just">
              <a:lnSpc>
                <a:spcPct val="100000"/>
              </a:lnSpc>
              <a:spcBef>
                <a:spcPts val="0"/>
              </a:spcBef>
              <a:spcAft>
                <a:spcPts val="1200"/>
              </a:spcAft>
              <a:buNone/>
            </a:pPr>
            <a:endParaRPr lang="en-US" sz="1800" dirty="0"/>
          </a:p>
          <a:p>
            <a:pPr marL="0" indent="0" algn="just">
              <a:buNone/>
            </a:pPr>
            <a:endParaRPr lang="en-US" sz="1600" dirty="0"/>
          </a:p>
        </p:txBody>
      </p:sp>
      <p:sp>
        <p:nvSpPr>
          <p:cNvPr id="4" name="Date Placeholder 3"/>
          <p:cNvSpPr>
            <a:spLocks noGrp="1"/>
          </p:cNvSpPr>
          <p:nvPr>
            <p:ph type="dt" sz="half" idx="10"/>
          </p:nvPr>
        </p:nvSpPr>
        <p:spPr>
          <a:xfrm>
            <a:off x="457200" y="6474938"/>
            <a:ext cx="2133600" cy="365125"/>
          </a:xfrm>
        </p:spPr>
        <p:txBody>
          <a:bodyPr/>
          <a:lstStyle/>
          <a:p>
            <a:r>
              <a:rPr lang="en-US" dirty="0"/>
              <a:t>03/2023</a:t>
            </a:r>
          </a:p>
        </p:txBody>
      </p:sp>
      <p:sp>
        <p:nvSpPr>
          <p:cNvPr id="5" name="Slide Number Placeholder 4"/>
          <p:cNvSpPr>
            <a:spLocks noGrp="1"/>
          </p:cNvSpPr>
          <p:nvPr>
            <p:ph type="sldNum" sz="quarter" idx="12"/>
          </p:nvPr>
        </p:nvSpPr>
        <p:spPr>
          <a:xfrm>
            <a:off x="6553200" y="6482457"/>
            <a:ext cx="2133600" cy="365125"/>
          </a:xfrm>
        </p:spPr>
        <p:txBody>
          <a:bodyPr/>
          <a:lstStyle/>
          <a:p>
            <a:r>
              <a:rPr lang="en-US" dirty="0"/>
              <a:t>Page </a:t>
            </a:r>
            <a:fld id="{AB34F9C2-C352-4191-8E79-FB4FD46717FC}" type="slidenum">
              <a:rPr lang="en-US" smtClean="0"/>
              <a:t>6</a:t>
            </a:fld>
            <a:endParaRPr lang="en-US" dirty="0"/>
          </a:p>
        </p:txBody>
      </p:sp>
    </p:spTree>
    <p:extLst>
      <p:ext uri="{BB962C8B-B14F-4D97-AF65-F5344CB8AC3E}">
        <p14:creationId xmlns:p14="http://schemas.microsoft.com/office/powerpoint/2010/main" val="1845128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1682"/>
            <a:ext cx="9144000" cy="563563"/>
          </a:xfrm>
        </p:spPr>
        <p:txBody>
          <a:bodyPr>
            <a:noAutofit/>
          </a:bodyPr>
          <a:lstStyle/>
          <a:p>
            <a:pPr algn="ctr"/>
            <a:r>
              <a:rPr lang="en-US" sz="2800" b="1" dirty="0">
                <a:solidFill>
                  <a:srgbClr val="4F1F59"/>
                </a:solidFill>
              </a:rPr>
              <a:t>PCC: TARC for Non-Cloud-Based &amp; Non-Hosted Solutions</a:t>
            </a:r>
          </a:p>
        </p:txBody>
      </p:sp>
      <p:sp>
        <p:nvSpPr>
          <p:cNvPr id="3" name="Content Placeholder 2"/>
          <p:cNvSpPr>
            <a:spLocks noGrp="1"/>
          </p:cNvSpPr>
          <p:nvPr>
            <p:ph idx="1"/>
          </p:nvPr>
        </p:nvSpPr>
        <p:spPr>
          <a:xfrm>
            <a:off x="335280" y="984068"/>
            <a:ext cx="8473440" cy="5490869"/>
          </a:xfrm>
        </p:spPr>
        <p:txBody>
          <a:bodyPr>
            <a:normAutofit fontScale="70000" lnSpcReduction="20000"/>
          </a:bodyPr>
          <a:lstStyle/>
          <a:p>
            <a:pPr marL="287338" indent="-287338" algn="just">
              <a:lnSpc>
                <a:spcPct val="120000"/>
              </a:lnSpc>
              <a:spcBef>
                <a:spcPts val="0"/>
              </a:spcBef>
              <a:spcAft>
                <a:spcPts val="600"/>
              </a:spcAft>
            </a:pPr>
            <a:r>
              <a:rPr lang="en-US" sz="2300" dirty="0"/>
              <a:t>For any certified project that is not a cloud-based or hosted solution, the required TARC documentation is a </a:t>
            </a:r>
            <a:r>
              <a:rPr lang="en-US" sz="2300" dirty="0">
                <a:hlinkClick r:id="rId2"/>
              </a:rPr>
              <a:t>Power Point presentation</a:t>
            </a:r>
            <a:r>
              <a:rPr lang="en-US" sz="2300" dirty="0"/>
              <a:t>.</a:t>
            </a:r>
          </a:p>
          <a:p>
            <a:pPr marL="342891" lvl="1" indent="-342891">
              <a:lnSpc>
                <a:spcPct val="120000"/>
              </a:lnSpc>
              <a:spcBef>
                <a:spcPts val="0"/>
              </a:spcBef>
              <a:spcAft>
                <a:spcPts val="300"/>
              </a:spcAft>
            </a:pPr>
            <a:r>
              <a:rPr lang="en-US" sz="2300" dirty="0"/>
              <a:t>The </a:t>
            </a:r>
            <a:r>
              <a:rPr lang="en-US" sz="2300" dirty="0">
                <a:hlinkClick r:id="rId2"/>
              </a:rPr>
              <a:t>TARC presentation template</a:t>
            </a:r>
            <a:r>
              <a:rPr lang="en-US" sz="2300" dirty="0"/>
              <a:t> includes topics and illustrations requested from each of the TARC documents previously required, such as:</a:t>
            </a:r>
          </a:p>
          <a:p>
            <a:pPr marL="739775" lvl="1" indent="-400050" algn="just">
              <a:lnSpc>
                <a:spcPct val="120000"/>
              </a:lnSpc>
              <a:spcBef>
                <a:spcPts val="0"/>
              </a:spcBef>
              <a:spcAft>
                <a:spcPts val="300"/>
              </a:spcAft>
            </a:pPr>
            <a:r>
              <a:rPr lang="en-US" sz="2300" dirty="0"/>
              <a:t>A summarized project overview &amp; scope and details on what will be purchased as part of the solution</a:t>
            </a:r>
          </a:p>
          <a:p>
            <a:pPr marL="739775" lvl="1" indent="-400050" algn="just">
              <a:lnSpc>
                <a:spcPct val="120000"/>
              </a:lnSpc>
              <a:spcBef>
                <a:spcPts val="0"/>
              </a:spcBef>
              <a:spcAft>
                <a:spcPts val="300"/>
              </a:spcAft>
            </a:pPr>
            <a:r>
              <a:rPr lang="en-US" sz="2300" dirty="0"/>
              <a:t>A diagram of the software architecture and hardware architecture</a:t>
            </a:r>
          </a:p>
          <a:p>
            <a:pPr marL="739775" lvl="1" indent="-400050" algn="just">
              <a:lnSpc>
                <a:spcPct val="120000"/>
              </a:lnSpc>
              <a:spcBef>
                <a:spcPts val="0"/>
              </a:spcBef>
              <a:spcAft>
                <a:spcPts val="300"/>
              </a:spcAft>
            </a:pPr>
            <a:r>
              <a:rPr lang="en-US" sz="2300" dirty="0"/>
              <a:t>Information on data including type, data exchanges, applicable laws, ownership</a:t>
            </a:r>
          </a:p>
          <a:p>
            <a:pPr marL="739775" lvl="1" indent="-400050" algn="just">
              <a:lnSpc>
                <a:spcPct val="120000"/>
              </a:lnSpc>
              <a:spcBef>
                <a:spcPts val="0"/>
              </a:spcBef>
              <a:spcAft>
                <a:spcPts val="300"/>
              </a:spcAft>
            </a:pPr>
            <a:r>
              <a:rPr lang="en-US" sz="2300" dirty="0"/>
              <a:t>Security requirements such as intrusion detection, firewalls, encryption</a:t>
            </a:r>
          </a:p>
          <a:p>
            <a:pPr marL="739775" lvl="1" indent="-400050" algn="just">
              <a:lnSpc>
                <a:spcPct val="120000"/>
              </a:lnSpc>
              <a:spcBef>
                <a:spcPts val="0"/>
              </a:spcBef>
              <a:spcAft>
                <a:spcPts val="300"/>
              </a:spcAft>
            </a:pPr>
            <a:r>
              <a:rPr lang="en-US" sz="2300" dirty="0"/>
              <a:t>Monitoring and review of security logs/alerts</a:t>
            </a:r>
          </a:p>
          <a:p>
            <a:pPr marL="739775" lvl="1" indent="-400050" algn="just">
              <a:lnSpc>
                <a:spcPct val="120000"/>
              </a:lnSpc>
              <a:spcBef>
                <a:spcPts val="0"/>
              </a:spcBef>
              <a:spcAft>
                <a:spcPts val="300"/>
              </a:spcAft>
            </a:pPr>
            <a:r>
              <a:rPr lang="en-US" sz="2300" dirty="0"/>
              <a:t>End user and operational support</a:t>
            </a:r>
          </a:p>
          <a:p>
            <a:pPr marL="739775" lvl="1" indent="-400050" algn="just">
              <a:lnSpc>
                <a:spcPct val="120000"/>
              </a:lnSpc>
              <a:spcBef>
                <a:spcPts val="0"/>
              </a:spcBef>
              <a:spcAft>
                <a:spcPts val="300"/>
              </a:spcAft>
            </a:pPr>
            <a:r>
              <a:rPr lang="en-US" sz="2300" dirty="0"/>
              <a:t>Information on business continuity/disaster recovery</a:t>
            </a:r>
          </a:p>
          <a:p>
            <a:pPr marL="739775" lvl="1" indent="-400050" algn="just">
              <a:lnSpc>
                <a:spcPct val="120000"/>
              </a:lnSpc>
              <a:spcBef>
                <a:spcPts val="0"/>
              </a:spcBef>
              <a:spcAft>
                <a:spcPts val="600"/>
              </a:spcAft>
            </a:pPr>
            <a:r>
              <a:rPr lang="en-US" sz="2300" dirty="0"/>
              <a:t>Contractor agreements</a:t>
            </a:r>
          </a:p>
          <a:p>
            <a:pPr marL="342891" lvl="1" indent="-342891">
              <a:lnSpc>
                <a:spcPct val="120000"/>
              </a:lnSpc>
              <a:spcBef>
                <a:spcPts val="0"/>
              </a:spcBef>
              <a:spcAft>
                <a:spcPts val="600"/>
              </a:spcAft>
            </a:pPr>
            <a:r>
              <a:rPr lang="en-US" sz="2300" dirty="0"/>
              <a:t>The TARC meeting is scheduled for one hour.</a:t>
            </a:r>
          </a:p>
          <a:p>
            <a:pPr marL="342891" lvl="1" indent="-342891">
              <a:lnSpc>
                <a:spcPct val="120000"/>
              </a:lnSpc>
              <a:spcBef>
                <a:spcPts val="0"/>
              </a:spcBef>
              <a:spcAft>
                <a:spcPts val="600"/>
              </a:spcAft>
            </a:pPr>
            <a:r>
              <a:rPr lang="en-US" sz="2300" dirty="0"/>
              <a:t>The presentation, should not exceed 30 minutes, allowing 30 minutes for discussion and questions from the TARC.</a:t>
            </a:r>
          </a:p>
          <a:p>
            <a:pPr marL="342891" lvl="1" indent="-342891">
              <a:lnSpc>
                <a:spcPct val="120000"/>
              </a:lnSpc>
              <a:spcBef>
                <a:spcPts val="0"/>
              </a:spcBef>
              <a:spcAft>
                <a:spcPts val="600"/>
              </a:spcAft>
            </a:pPr>
            <a:r>
              <a:rPr lang="en-US" sz="2300" dirty="0"/>
              <a:t>Once TARC is approved, an agency may proceed to PCC to complete the Implementation Phase requirements. </a:t>
            </a:r>
          </a:p>
          <a:p>
            <a:pPr marL="0" indent="0" algn="just">
              <a:buNone/>
            </a:pPr>
            <a:endParaRPr lang="en-US" sz="1600" dirty="0"/>
          </a:p>
        </p:txBody>
      </p:sp>
      <p:sp>
        <p:nvSpPr>
          <p:cNvPr id="4" name="Date Placeholder 3"/>
          <p:cNvSpPr>
            <a:spLocks noGrp="1"/>
          </p:cNvSpPr>
          <p:nvPr>
            <p:ph type="dt" sz="half" idx="10"/>
          </p:nvPr>
        </p:nvSpPr>
        <p:spPr>
          <a:xfrm>
            <a:off x="457200" y="6474938"/>
            <a:ext cx="2133600" cy="365125"/>
          </a:xfrm>
        </p:spPr>
        <p:txBody>
          <a:bodyPr/>
          <a:lstStyle/>
          <a:p>
            <a:r>
              <a:rPr lang="en-US" dirty="0"/>
              <a:t>03/2023</a:t>
            </a:r>
          </a:p>
        </p:txBody>
      </p:sp>
      <p:sp>
        <p:nvSpPr>
          <p:cNvPr id="5" name="Slide Number Placeholder 4"/>
          <p:cNvSpPr>
            <a:spLocks noGrp="1"/>
          </p:cNvSpPr>
          <p:nvPr>
            <p:ph type="sldNum" sz="quarter" idx="12"/>
          </p:nvPr>
        </p:nvSpPr>
        <p:spPr>
          <a:xfrm>
            <a:off x="6553200" y="6482457"/>
            <a:ext cx="2133600" cy="365125"/>
          </a:xfrm>
        </p:spPr>
        <p:txBody>
          <a:bodyPr/>
          <a:lstStyle/>
          <a:p>
            <a:r>
              <a:rPr lang="en-US" dirty="0"/>
              <a:t>Page </a:t>
            </a:r>
            <a:fld id="{AB34F9C2-C352-4191-8E79-FB4FD46717FC}" type="slidenum">
              <a:rPr lang="en-US" smtClean="0"/>
              <a:t>7</a:t>
            </a:fld>
            <a:endParaRPr lang="en-US" dirty="0"/>
          </a:p>
        </p:txBody>
      </p:sp>
    </p:spTree>
    <p:extLst>
      <p:ext uri="{BB962C8B-B14F-4D97-AF65-F5344CB8AC3E}">
        <p14:creationId xmlns:p14="http://schemas.microsoft.com/office/powerpoint/2010/main" val="3076976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75"/>
            <a:ext cx="8229600" cy="563563"/>
          </a:xfrm>
        </p:spPr>
        <p:txBody>
          <a:bodyPr>
            <a:noAutofit/>
          </a:bodyPr>
          <a:lstStyle/>
          <a:p>
            <a:pPr algn="ctr"/>
            <a:r>
              <a:rPr lang="en-US" sz="2800" b="1" dirty="0">
                <a:solidFill>
                  <a:srgbClr val="4F1F59"/>
                </a:solidFill>
              </a:rPr>
              <a:t>PCC:  Committee and Agency Participants</a:t>
            </a:r>
          </a:p>
        </p:txBody>
      </p:sp>
      <p:sp>
        <p:nvSpPr>
          <p:cNvPr id="3" name="Content Placeholder 2"/>
          <p:cNvSpPr>
            <a:spLocks noGrp="1"/>
          </p:cNvSpPr>
          <p:nvPr>
            <p:ph idx="1"/>
          </p:nvPr>
        </p:nvSpPr>
        <p:spPr>
          <a:xfrm>
            <a:off x="457200" y="1063690"/>
            <a:ext cx="8229600" cy="5238414"/>
          </a:xfrm>
        </p:spPr>
        <p:txBody>
          <a:bodyPr>
            <a:normAutofit/>
          </a:bodyPr>
          <a:lstStyle/>
          <a:p>
            <a:pPr marL="344488" indent="-344488">
              <a:lnSpc>
                <a:spcPct val="100000"/>
              </a:lnSpc>
              <a:spcBef>
                <a:spcPts val="0"/>
              </a:spcBef>
              <a:spcAft>
                <a:spcPts val="1200"/>
              </a:spcAft>
            </a:pPr>
            <a:r>
              <a:rPr lang="en-US" sz="1600" dirty="0"/>
              <a:t>The</a:t>
            </a:r>
            <a:r>
              <a:rPr lang="en-US" sz="1600" b="1" dirty="0"/>
              <a:t> </a:t>
            </a:r>
            <a:r>
              <a:rPr lang="en-US" sz="1600" dirty="0"/>
              <a:t>DoIT Cabinet Secretary-State CIO serves as the PCC chair.  </a:t>
            </a:r>
          </a:p>
          <a:p>
            <a:pPr marL="344488" indent="-344488">
              <a:lnSpc>
                <a:spcPct val="100000"/>
              </a:lnSpc>
              <a:spcBef>
                <a:spcPts val="0"/>
              </a:spcBef>
              <a:spcAft>
                <a:spcPts val="1200"/>
              </a:spcAft>
            </a:pPr>
            <a:r>
              <a:rPr lang="en-US" sz="1600" dirty="0"/>
              <a:t>PCC members consist of the DoIT Deputy CIO, DoIT General Counsel, DoIT Chief Information Security Officer, DoIT Application Development Manager, DoIT EPMO Director, DoIT Special Projects Manager and IT and finance representatives from the Public Regulations Commission, Taxation and Revenue Department, State Purchasing Division, Department of Finance and Administration (DFA) and the Legislative Finance Committee (LFC).  </a:t>
            </a:r>
          </a:p>
          <a:p>
            <a:pPr marL="344488" indent="-344488">
              <a:lnSpc>
                <a:spcPct val="100000"/>
              </a:lnSpc>
              <a:spcBef>
                <a:spcPts val="0"/>
              </a:spcBef>
              <a:spcAft>
                <a:spcPts val="1200"/>
              </a:spcAft>
            </a:pPr>
            <a:r>
              <a:rPr lang="en-US" sz="1600" dirty="0"/>
              <a:t>Agencies must be represented by the executive sponsor, project leads and a business representative.  </a:t>
            </a:r>
          </a:p>
          <a:p>
            <a:pPr marL="344488" indent="-344488">
              <a:lnSpc>
                <a:spcPct val="100000"/>
              </a:lnSpc>
              <a:spcBef>
                <a:spcPts val="0"/>
              </a:spcBef>
              <a:spcAft>
                <a:spcPts val="1200"/>
              </a:spcAft>
            </a:pPr>
            <a:r>
              <a:rPr lang="en-US" sz="1600" dirty="0"/>
              <a:t>Prior to scheduling for PCC, the agency must ensure adequate planning appropriate to the certification gate requested and ensure that the required documentation is completed. </a:t>
            </a:r>
          </a:p>
          <a:p>
            <a:pPr marL="0" indent="0" algn="just">
              <a:buNone/>
            </a:pPr>
            <a:endParaRPr lang="en-US" sz="1600" dirty="0"/>
          </a:p>
        </p:txBody>
      </p:sp>
      <p:sp>
        <p:nvSpPr>
          <p:cNvPr id="4" name="Date Placeholder 3"/>
          <p:cNvSpPr>
            <a:spLocks noGrp="1"/>
          </p:cNvSpPr>
          <p:nvPr>
            <p:ph type="dt" sz="half" idx="10"/>
          </p:nvPr>
        </p:nvSpPr>
        <p:spPr>
          <a:xfrm>
            <a:off x="457200" y="6484269"/>
            <a:ext cx="2133600" cy="365125"/>
          </a:xfrm>
        </p:spPr>
        <p:txBody>
          <a:bodyPr/>
          <a:lstStyle/>
          <a:p>
            <a:r>
              <a:rPr lang="en-US" dirty="0"/>
              <a:t>03/2023</a:t>
            </a:r>
          </a:p>
        </p:txBody>
      </p:sp>
      <p:sp>
        <p:nvSpPr>
          <p:cNvPr id="5" name="Slide Number Placeholder 4"/>
          <p:cNvSpPr>
            <a:spLocks noGrp="1"/>
          </p:cNvSpPr>
          <p:nvPr>
            <p:ph type="sldNum" sz="quarter" idx="12"/>
          </p:nvPr>
        </p:nvSpPr>
        <p:spPr>
          <a:xfrm>
            <a:off x="6553200" y="6463795"/>
            <a:ext cx="2133600" cy="365125"/>
          </a:xfrm>
        </p:spPr>
        <p:txBody>
          <a:bodyPr/>
          <a:lstStyle/>
          <a:p>
            <a:r>
              <a:rPr lang="en-US" dirty="0"/>
              <a:t>Page </a:t>
            </a:r>
            <a:fld id="{AB34F9C2-C352-4191-8E79-FB4FD46717FC}" type="slidenum">
              <a:rPr lang="en-US" smtClean="0"/>
              <a:t>8</a:t>
            </a:fld>
            <a:endParaRPr lang="en-US" dirty="0"/>
          </a:p>
        </p:txBody>
      </p:sp>
    </p:spTree>
    <p:extLst>
      <p:ext uri="{BB962C8B-B14F-4D97-AF65-F5344CB8AC3E}">
        <p14:creationId xmlns:p14="http://schemas.microsoft.com/office/powerpoint/2010/main" val="27502348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pPr algn="ctr"/>
            <a:r>
              <a:rPr lang="en-US" sz="2800" b="1" dirty="0">
                <a:solidFill>
                  <a:srgbClr val="4F1F59"/>
                </a:solidFill>
              </a:rPr>
              <a:t>PCC: Agency Responsibilities</a:t>
            </a:r>
          </a:p>
        </p:txBody>
      </p:sp>
      <p:sp>
        <p:nvSpPr>
          <p:cNvPr id="3" name="Content Placeholder 2"/>
          <p:cNvSpPr>
            <a:spLocks noGrp="1"/>
          </p:cNvSpPr>
          <p:nvPr>
            <p:ph idx="1"/>
          </p:nvPr>
        </p:nvSpPr>
        <p:spPr>
          <a:xfrm>
            <a:off x="149289" y="1158239"/>
            <a:ext cx="8764555" cy="5237769"/>
          </a:xfrm>
        </p:spPr>
        <p:txBody>
          <a:bodyPr>
            <a:noAutofit/>
          </a:bodyPr>
          <a:lstStyle/>
          <a:p>
            <a:pPr marL="457200" lvl="2" indent="-344488">
              <a:lnSpc>
                <a:spcPct val="100000"/>
              </a:lnSpc>
              <a:spcBef>
                <a:spcPts val="0"/>
              </a:spcBef>
              <a:spcAft>
                <a:spcPts val="1200"/>
              </a:spcAft>
            </a:pPr>
            <a:r>
              <a:rPr lang="en-US" sz="1600" dirty="0"/>
              <a:t>The agency must appoint a qualified lead project manager (PM).  </a:t>
            </a:r>
          </a:p>
          <a:p>
            <a:pPr marL="457200" lvl="2" indent="-344488">
              <a:lnSpc>
                <a:spcPct val="100000"/>
              </a:lnSpc>
              <a:spcBef>
                <a:spcPts val="0"/>
              </a:spcBef>
              <a:spcAft>
                <a:spcPts val="1200"/>
              </a:spcAft>
            </a:pPr>
            <a:r>
              <a:rPr lang="en-US" sz="1600" dirty="0"/>
              <a:t>If the agency hires a contract PM, the CIO or lead project manager is responsible for ensuring that the contracted PM is managed in the best interests of the state and is knowledgeable in completing the DoIT PCC and TARC documentation.</a:t>
            </a:r>
          </a:p>
          <a:p>
            <a:pPr marL="457200" lvl="2" indent="-344488">
              <a:lnSpc>
                <a:spcPct val="100000"/>
              </a:lnSpc>
              <a:spcBef>
                <a:spcPts val="0"/>
              </a:spcBef>
              <a:spcAft>
                <a:spcPts val="1200"/>
              </a:spcAft>
            </a:pPr>
            <a:r>
              <a:rPr lang="en-US" sz="1600" dirty="0"/>
              <a:t>Upon DoIT request, the PM must provide access to all project management deliverables such as project plans, project schedules, initial and periodic risk assessments, quality plans and strategies, periodic project reports, requirements and design documents.  </a:t>
            </a:r>
          </a:p>
          <a:p>
            <a:pPr marL="457200" lvl="2" indent="-344488">
              <a:lnSpc>
                <a:spcPct val="100000"/>
              </a:lnSpc>
              <a:spcBef>
                <a:spcPts val="0"/>
              </a:spcBef>
              <a:spcAft>
                <a:spcPts val="1200"/>
              </a:spcAft>
            </a:pPr>
            <a:r>
              <a:rPr lang="en-US" sz="1600" dirty="0"/>
              <a:t>The PM must prepare and submit a monthly status report by the 10</a:t>
            </a:r>
            <a:r>
              <a:rPr lang="en-US" sz="1600" baseline="30000" dirty="0"/>
              <a:t>th</a:t>
            </a:r>
            <a:r>
              <a:rPr lang="en-US" sz="1600" dirty="0"/>
              <a:t> of each month.</a:t>
            </a:r>
          </a:p>
          <a:p>
            <a:pPr marL="457200" lvl="2" indent="-344488">
              <a:lnSpc>
                <a:spcPct val="100000"/>
              </a:lnSpc>
              <a:spcBef>
                <a:spcPts val="0"/>
              </a:spcBef>
              <a:spcAft>
                <a:spcPts val="1200"/>
              </a:spcAft>
            </a:pPr>
            <a:r>
              <a:rPr lang="en-US" sz="1600" dirty="0"/>
              <a:t>There is an Excel template for the monthly status report that is in the </a:t>
            </a:r>
            <a:r>
              <a:rPr lang="en-US" sz="1600" dirty="0">
                <a:hlinkClick r:id="rId2"/>
              </a:rPr>
              <a:t>Project Monthly Report</a:t>
            </a:r>
            <a:r>
              <a:rPr lang="en-US" sz="1600" u="sng" dirty="0">
                <a:hlinkClick r:id="rId2"/>
              </a:rPr>
              <a:t> </a:t>
            </a:r>
            <a:r>
              <a:rPr lang="en-US" sz="1600" dirty="0"/>
              <a:t>section.</a:t>
            </a:r>
          </a:p>
          <a:p>
            <a:pPr marL="457200" lvl="2" indent="-344488">
              <a:lnSpc>
                <a:spcPct val="100000"/>
              </a:lnSpc>
              <a:spcBef>
                <a:spcPts val="0"/>
              </a:spcBef>
              <a:spcAft>
                <a:spcPts val="1200"/>
              </a:spcAft>
            </a:pPr>
            <a:r>
              <a:rPr lang="en-US" sz="1600" dirty="0"/>
              <a:t>The PM must include independent verification and validation (IV&amp;V) as part of the project or request a waiver using the </a:t>
            </a:r>
            <a:r>
              <a:rPr lang="en-US" sz="1600" dirty="0">
                <a:effectLst/>
                <a:latin typeface="Calibri" panose="020F0502020204030204" pitchFamily="34" charset="0"/>
                <a:ea typeface="Calibri" panose="020F0502020204030204" pitchFamily="34" charset="0"/>
                <a:cs typeface="Times New Roman" panose="02020603050405020304" pitchFamily="18" charset="0"/>
                <a:hlinkClick r:id="rId2"/>
              </a:rPr>
              <a:t>Request for Project Certification Exception-PCC-IV&amp;V-TARC Waiver</a:t>
            </a:r>
            <a:r>
              <a:rPr lang="en-US" sz="1600" dirty="0">
                <a:effectLst/>
                <a:latin typeface="Calibri" panose="020F0502020204030204" pitchFamily="34" charset="0"/>
                <a:ea typeface="Calibri" panose="020F0502020204030204" pitchFamily="34" charset="0"/>
                <a:cs typeface="Times New Roman" panose="02020603050405020304" pitchFamily="18" charset="0"/>
              </a:rPr>
              <a:t> form </a:t>
            </a:r>
            <a:r>
              <a:rPr lang="en-US" sz="1600" dirty="0">
                <a:latin typeface="Calibri" panose="020F0502020204030204" pitchFamily="34" charset="0"/>
                <a:ea typeface="Calibri" panose="020F0502020204030204" pitchFamily="34" charset="0"/>
                <a:cs typeface="Times New Roman" panose="02020603050405020304" pitchFamily="18" charset="0"/>
              </a:rPr>
              <a:t>on the DoIT EPMO website in the </a:t>
            </a:r>
            <a:r>
              <a:rPr lang="en-US" sz="1600" dirty="0">
                <a:latin typeface="Calibri" panose="020F0502020204030204" pitchFamily="34" charset="0"/>
                <a:ea typeface="Calibri" panose="020F0502020204030204" pitchFamily="34" charset="0"/>
                <a:cs typeface="Times New Roman" panose="02020603050405020304" pitchFamily="18" charset="0"/>
                <a:hlinkClick r:id="rId2"/>
              </a:rPr>
              <a:t>Oversight and Exception Process </a:t>
            </a:r>
            <a:r>
              <a:rPr lang="en-US" sz="1600" dirty="0">
                <a:latin typeface="Calibri" panose="020F0502020204030204" pitchFamily="34" charset="0"/>
                <a:ea typeface="Calibri" panose="020F0502020204030204" pitchFamily="34" charset="0"/>
                <a:cs typeface="Times New Roman" panose="02020603050405020304" pitchFamily="18" charset="0"/>
              </a:rPr>
              <a:t>section</a:t>
            </a:r>
            <a:r>
              <a:rPr lang="en-US" sz="1600" dirty="0"/>
              <a:t>.</a:t>
            </a:r>
          </a:p>
          <a:p>
            <a:pPr marL="112712" lvl="2" indent="0">
              <a:lnSpc>
                <a:spcPct val="100000"/>
              </a:lnSpc>
              <a:spcBef>
                <a:spcPts val="0"/>
              </a:spcBef>
              <a:spcAft>
                <a:spcPts val="1200"/>
              </a:spcAft>
              <a:buNone/>
            </a:pPr>
            <a:endParaRPr lang="en-US" dirty="0"/>
          </a:p>
        </p:txBody>
      </p:sp>
      <p:sp>
        <p:nvSpPr>
          <p:cNvPr id="4" name="Date Placeholder 3"/>
          <p:cNvSpPr>
            <a:spLocks noGrp="1"/>
          </p:cNvSpPr>
          <p:nvPr>
            <p:ph type="dt" sz="half" idx="10"/>
          </p:nvPr>
        </p:nvSpPr>
        <p:spPr>
          <a:xfrm>
            <a:off x="457200" y="6489319"/>
            <a:ext cx="2133600" cy="365125"/>
          </a:xfrm>
        </p:spPr>
        <p:txBody>
          <a:bodyPr/>
          <a:lstStyle/>
          <a:p>
            <a:r>
              <a:rPr lang="en-US" dirty="0"/>
              <a:t>03/2023</a:t>
            </a:r>
          </a:p>
        </p:txBody>
      </p:sp>
      <p:sp>
        <p:nvSpPr>
          <p:cNvPr id="5" name="Slide Number Placeholder 4"/>
          <p:cNvSpPr>
            <a:spLocks noGrp="1"/>
          </p:cNvSpPr>
          <p:nvPr>
            <p:ph type="sldNum" sz="quarter" idx="12"/>
          </p:nvPr>
        </p:nvSpPr>
        <p:spPr>
          <a:xfrm>
            <a:off x="6553200" y="6489319"/>
            <a:ext cx="2133600" cy="365125"/>
          </a:xfrm>
        </p:spPr>
        <p:txBody>
          <a:bodyPr/>
          <a:lstStyle/>
          <a:p>
            <a:r>
              <a:rPr lang="en-US" dirty="0"/>
              <a:t>Page </a:t>
            </a:r>
            <a:fld id="{AB34F9C2-C352-4191-8E79-FB4FD46717FC}" type="slidenum">
              <a:rPr lang="en-US" smtClean="0"/>
              <a:t>9</a:t>
            </a:fld>
            <a:endParaRPr lang="en-US" dirty="0"/>
          </a:p>
        </p:txBody>
      </p:sp>
    </p:spTree>
    <p:extLst>
      <p:ext uri="{BB962C8B-B14F-4D97-AF65-F5344CB8AC3E}">
        <p14:creationId xmlns:p14="http://schemas.microsoft.com/office/powerpoint/2010/main" val="204860124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12163</TotalTime>
  <Words>3549</Words>
  <Application>Microsoft Office PowerPoint</Application>
  <PresentationFormat>On-screen Show (4:3)</PresentationFormat>
  <Paragraphs>223</Paragraphs>
  <Slides>24</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Calibri Light</vt:lpstr>
      <vt:lpstr>Symbol</vt:lpstr>
      <vt:lpstr>Tahoma</vt:lpstr>
      <vt:lpstr>Wingdings</vt:lpstr>
      <vt:lpstr>Office Theme</vt:lpstr>
      <vt:lpstr>PowerPoint Presentation</vt:lpstr>
      <vt:lpstr>Project Certification Committee: Content</vt:lpstr>
      <vt:lpstr>PCC: Purpose</vt:lpstr>
      <vt:lpstr>PCC: Schedule</vt:lpstr>
      <vt:lpstr>PCC: FY23 Schedule</vt:lpstr>
      <vt:lpstr>PCC: TARC for Cloud-Based &amp; Hosted Solutions</vt:lpstr>
      <vt:lpstr>PCC: TARC for Non-Cloud-Based &amp; Non-Hosted Solutions</vt:lpstr>
      <vt:lpstr>PCC:  Committee and Agency Participants</vt:lpstr>
      <vt:lpstr>PCC: Agency Responsibilities</vt:lpstr>
      <vt:lpstr>PCC: Agency Responsibilities</vt:lpstr>
      <vt:lpstr>PCC Gates and Phases</vt:lpstr>
      <vt:lpstr>PCC Gates and Phases: Initiation</vt:lpstr>
      <vt:lpstr>PCC Gates and Phases: Planning</vt:lpstr>
      <vt:lpstr>PCC Gates and Phases: Implementation</vt:lpstr>
      <vt:lpstr>PCC Gates and Phases: Closeout, Change or Update</vt:lpstr>
      <vt:lpstr>PCC: Presentation</vt:lpstr>
      <vt:lpstr>PCC: Presentation</vt:lpstr>
      <vt:lpstr>PCC: Presentation</vt:lpstr>
      <vt:lpstr>PCC: Certification</vt:lpstr>
      <vt:lpstr>PCC: Monthly Reports</vt:lpstr>
      <vt:lpstr>PCC: IV&amp;V</vt:lpstr>
      <vt:lpstr>PCC: IV&amp;V</vt:lpstr>
      <vt:lpstr>PCC: IV&amp;V</vt:lpstr>
      <vt:lpstr>Useful Links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PM Express</dc:title>
  <dc:creator>Rivera, Diane, DoIT</dc:creator>
  <cp:lastModifiedBy>Rivera, Diane, DoIT</cp:lastModifiedBy>
  <cp:revision>122</cp:revision>
  <cp:lastPrinted>2023-03-08T21:48:13Z</cp:lastPrinted>
  <dcterms:created xsi:type="dcterms:W3CDTF">2021-05-27T14:57:43Z</dcterms:created>
  <dcterms:modified xsi:type="dcterms:W3CDTF">2023-04-04T19:22:05Z</dcterms:modified>
</cp:coreProperties>
</file>