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53_4428DE3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256" r:id="rId2"/>
    <p:sldId id="303" r:id="rId3"/>
    <p:sldId id="418" r:id="rId4"/>
    <p:sldId id="306" r:id="rId5"/>
    <p:sldId id="261" r:id="rId6"/>
    <p:sldId id="360" r:id="rId7"/>
    <p:sldId id="340" r:id="rId8"/>
    <p:sldId id="345" r:id="rId9"/>
    <p:sldId id="346" r:id="rId10"/>
    <p:sldId id="384" r:id="rId11"/>
    <p:sldId id="298" r:id="rId12"/>
    <p:sldId id="385" r:id="rId13"/>
    <p:sldId id="299" r:id="rId14"/>
    <p:sldId id="397" r:id="rId15"/>
    <p:sldId id="386" r:id="rId16"/>
    <p:sldId id="382" r:id="rId17"/>
    <p:sldId id="405" r:id="rId18"/>
    <p:sldId id="399" r:id="rId19"/>
    <p:sldId id="400" r:id="rId20"/>
    <p:sldId id="300" r:id="rId21"/>
    <p:sldId id="398" r:id="rId22"/>
    <p:sldId id="403" r:id="rId23"/>
    <p:sldId id="416" r:id="rId24"/>
    <p:sldId id="312" r:id="rId25"/>
    <p:sldId id="390" r:id="rId26"/>
    <p:sldId id="404" r:id="rId27"/>
    <p:sldId id="313" r:id="rId28"/>
    <p:sldId id="406" r:id="rId29"/>
    <p:sldId id="341" r:id="rId30"/>
    <p:sldId id="392" r:id="rId31"/>
    <p:sldId id="322" r:id="rId32"/>
    <p:sldId id="393" r:id="rId33"/>
    <p:sldId id="407" r:id="rId34"/>
    <p:sldId id="342" r:id="rId35"/>
    <p:sldId id="301" r:id="rId36"/>
    <p:sldId id="395" r:id="rId37"/>
    <p:sldId id="343" r:id="rId38"/>
    <p:sldId id="396" r:id="rId39"/>
    <p:sldId id="323" r:id="rId40"/>
    <p:sldId id="324" r:id="rId41"/>
    <p:sldId id="408" r:id="rId42"/>
    <p:sldId id="417" r:id="rId43"/>
    <p:sldId id="325" r:id="rId44"/>
    <p:sldId id="409" r:id="rId45"/>
    <p:sldId id="326" r:id="rId46"/>
    <p:sldId id="415" r:id="rId47"/>
    <p:sldId id="414" r:id="rId48"/>
    <p:sldId id="411" r:id="rId49"/>
    <p:sldId id="344" r:id="rId50"/>
    <p:sldId id="412" r:id="rId51"/>
    <p:sldId id="328" r:id="rId52"/>
    <p:sldId id="413" r:id="rId53"/>
    <p:sldId id="350" r:id="rId54"/>
    <p:sldId id="349" r:id="rId55"/>
    <p:sldId id="356" r:id="rId56"/>
    <p:sldId id="262" r:id="rId57"/>
    <p:sldId id="365" r:id="rId58"/>
    <p:sldId id="336" r:id="rId59"/>
    <p:sldId id="339" r:id="rId60"/>
    <p:sldId id="366" r:id="rId61"/>
    <p:sldId id="368" r:id="rId62"/>
    <p:sldId id="369" r:id="rId63"/>
    <p:sldId id="370" r:id="rId64"/>
    <p:sldId id="371" r:id="rId6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1838F8-B4A0-0D62-BDDD-F7FB1525A17F}" name="Gonzales, Chris, DoIT" initials="GCD" userId="S::Chris.Gonzales@doit.nm.gov::60583eb5-6af1-492d-ad91-38427ca5b7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pta, Kamari, DoIT" initials="GKD" lastIdx="22" clrIdx="0">
    <p:extLst>
      <p:ext uri="{19B8F6BF-5375-455C-9EA6-DF929625EA0E}">
        <p15:presenceInfo xmlns:p15="http://schemas.microsoft.com/office/powerpoint/2012/main" userId="S::Kamari.Gupta@state.nm.us::f7196690-7ac5-4e09-8f40-4496a5fdd430" providerId="AD"/>
      </p:ext>
    </p:extLst>
  </p:cmAuthor>
  <p:cmAuthor id="2" name="Rivera, Diane, DoIT" initials="RDD" lastIdx="11" clrIdx="1">
    <p:extLst>
      <p:ext uri="{19B8F6BF-5375-455C-9EA6-DF929625EA0E}">
        <p15:presenceInfo xmlns:p15="http://schemas.microsoft.com/office/powerpoint/2012/main" userId="S::Diane.Rivera@state.nm.us::277f29f5-1eac-449e-80f3-d90d730b4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1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380" autoAdjust="0"/>
  </p:normalViewPr>
  <p:slideViewPr>
    <p:cSldViewPr>
      <p:cViewPr varScale="1">
        <p:scale>
          <a:sx n="106" d="100"/>
          <a:sy n="106" d="100"/>
        </p:scale>
        <p:origin x="1362" y="108"/>
      </p:cViewPr>
      <p:guideLst>
        <p:guide orient="horz" pos="2160"/>
        <p:guide pos="2880"/>
      </p:guideLst>
    </p:cSldViewPr>
  </p:slideViewPr>
  <p:outlineViewPr>
    <p:cViewPr>
      <p:scale>
        <a:sx n="33" d="100"/>
        <a:sy n="33" d="100"/>
      </p:scale>
      <p:origin x="0" y="-247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modernComment_153_4428DE35.xml><?xml version="1.0" encoding="utf-8"?>
<p188:cmLst xmlns:a="http://schemas.openxmlformats.org/drawingml/2006/main" xmlns:r="http://schemas.openxmlformats.org/officeDocument/2006/relationships" xmlns:p188="http://schemas.microsoft.com/office/powerpoint/2018/8/main">
  <p188:cm id="{E64E29BD-C47F-4B73-A900-D8D0FFB09AE2}" authorId="{201838F8-B4A0-0D62-BDDD-F7FB1525A17F}" created="2023-03-01T21:56:07.688">
    <ac:deMkLst xmlns:ac="http://schemas.microsoft.com/office/drawing/2013/main/command">
      <pc:docMk xmlns:pc="http://schemas.microsoft.com/office/powerpoint/2013/main/command"/>
      <pc:sldMk xmlns:pc="http://schemas.microsoft.com/office/powerpoint/2013/main/command" cId="1143529013" sldId="339"/>
      <ac:spMk id="3" creationId="{00000000-0000-0000-0000-000000000000}"/>
    </ac:deMkLst>
    <p188:txBody>
      <a:bodyPr/>
      <a:lstStyle/>
      <a:p>
        <a:r>
          <a:rPr lang="en-US"/>
          <a:t>Will update once final decision is made.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B5A6B62-94E2-42B9-8642-618A68F9B312}" type="datetimeFigureOut">
              <a:rPr lang="en-US" smtClean="0"/>
              <a:t>5/8/2023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270FF23-AC5F-4324-B798-B5435805568B}" type="slidenum">
              <a:rPr lang="en-US" smtClean="0"/>
              <a:t>‹#›</a:t>
            </a:fld>
            <a:endParaRPr lang="en-US"/>
          </a:p>
        </p:txBody>
      </p:sp>
    </p:spTree>
    <p:extLst>
      <p:ext uri="{BB962C8B-B14F-4D97-AF65-F5344CB8AC3E}">
        <p14:creationId xmlns:p14="http://schemas.microsoft.com/office/powerpoint/2010/main" val="380657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FF23-AC5F-4324-B798-B5435805568B}" type="slidenum">
              <a:rPr lang="en-US" smtClean="0"/>
              <a:t>5</a:t>
            </a:fld>
            <a:endParaRPr lang="en-US"/>
          </a:p>
        </p:txBody>
      </p:sp>
    </p:spTree>
    <p:extLst>
      <p:ext uri="{BB962C8B-B14F-4D97-AF65-F5344CB8AC3E}">
        <p14:creationId xmlns:p14="http://schemas.microsoft.com/office/powerpoint/2010/main" val="146588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FF23-AC5F-4324-B798-B5435805568B}" type="slidenum">
              <a:rPr lang="en-US" smtClean="0"/>
              <a:t>25</a:t>
            </a:fld>
            <a:endParaRPr lang="en-US"/>
          </a:p>
        </p:txBody>
      </p:sp>
    </p:spTree>
    <p:extLst>
      <p:ext uri="{BB962C8B-B14F-4D97-AF65-F5344CB8AC3E}">
        <p14:creationId xmlns:p14="http://schemas.microsoft.com/office/powerpoint/2010/main" val="175646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FF23-AC5F-4324-B798-B5435805568B}" type="slidenum">
              <a:rPr lang="en-US" smtClean="0"/>
              <a:t>35</a:t>
            </a:fld>
            <a:endParaRPr lang="en-US"/>
          </a:p>
        </p:txBody>
      </p:sp>
    </p:spTree>
    <p:extLst>
      <p:ext uri="{BB962C8B-B14F-4D97-AF65-F5344CB8AC3E}">
        <p14:creationId xmlns:p14="http://schemas.microsoft.com/office/powerpoint/2010/main" val="61408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FF23-AC5F-4324-B798-B5435805568B}" type="slidenum">
              <a:rPr lang="en-US" smtClean="0"/>
              <a:t>36</a:t>
            </a:fld>
            <a:endParaRPr lang="en-US"/>
          </a:p>
        </p:txBody>
      </p:sp>
    </p:spTree>
    <p:extLst>
      <p:ext uri="{BB962C8B-B14F-4D97-AF65-F5344CB8AC3E}">
        <p14:creationId xmlns:p14="http://schemas.microsoft.com/office/powerpoint/2010/main" val="342203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FF23-AC5F-4324-B798-B5435805568B}" type="slidenum">
              <a:rPr lang="en-US" smtClean="0"/>
              <a:t>56</a:t>
            </a:fld>
            <a:endParaRPr lang="en-US"/>
          </a:p>
        </p:txBody>
      </p:sp>
    </p:spTree>
    <p:extLst>
      <p:ext uri="{BB962C8B-B14F-4D97-AF65-F5344CB8AC3E}">
        <p14:creationId xmlns:p14="http://schemas.microsoft.com/office/powerpoint/2010/main" val="172188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094273-BD67-487C-8E78-80F68C2023B1}"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137187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FB11C7-5DCB-4930-B849-294227C12482}"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310295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84100-4260-42DF-ACD1-76E188C041A2}"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222843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8" y="1219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CA0754-CC8C-487C-BE64-D8DCC9CBA2BD}" type="datetime1">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7" name="Group 6">
            <a:extLst>
              <a:ext uri="{FF2B5EF4-FFF2-40B4-BE49-F238E27FC236}">
                <a16:creationId xmlns:a16="http://schemas.microsoft.com/office/drawing/2014/main" id="{A001FA41-A41F-02D3-90DA-77CA165988B6}"/>
              </a:ext>
            </a:extLst>
          </p:cNvPr>
          <p:cNvGrpSpPr/>
          <p:nvPr userDrawn="1"/>
        </p:nvGrpSpPr>
        <p:grpSpPr>
          <a:xfrm>
            <a:off x="3104" y="381000"/>
            <a:ext cx="9141475" cy="469301"/>
            <a:chOff x="0" y="228600"/>
            <a:chExt cx="9141475" cy="469301"/>
          </a:xfrm>
        </p:grpSpPr>
        <p:pic>
          <p:nvPicPr>
            <p:cNvPr id="8" name="Picture 7">
              <a:extLst>
                <a:ext uri="{FF2B5EF4-FFF2-40B4-BE49-F238E27FC236}">
                  <a16:creationId xmlns:a16="http://schemas.microsoft.com/office/drawing/2014/main" id="{8E54D111-6B60-38AE-76EA-8764C6EC4183}"/>
                </a:ext>
              </a:extLst>
            </p:cNvPr>
            <p:cNvPicPr>
              <a:picLocks noChangeAspect="1"/>
            </p:cNvPicPr>
            <p:nvPr/>
          </p:nvPicPr>
          <p:blipFill rotWithShape="1">
            <a:blip r:embed="rId2"/>
            <a:srcRect t="70850"/>
            <a:stretch/>
          </p:blipFill>
          <p:spPr>
            <a:xfrm>
              <a:off x="0" y="240701"/>
              <a:ext cx="9141475" cy="457200"/>
            </a:xfrm>
            <a:prstGeom prst="rect">
              <a:avLst/>
            </a:prstGeom>
          </p:spPr>
        </p:pic>
        <p:sp>
          <p:nvSpPr>
            <p:cNvPr id="9" name="Title Placeholder 1">
              <a:extLst>
                <a:ext uri="{FF2B5EF4-FFF2-40B4-BE49-F238E27FC236}">
                  <a16:creationId xmlns:a16="http://schemas.microsoft.com/office/drawing/2014/main" id="{79E3E869-6B10-FC8D-DAF5-CC206856519D}"/>
                </a:ext>
              </a:extLst>
            </p:cNvPr>
            <p:cNvSpPr txBox="1">
              <a:spLocks/>
            </p:cNvSpPr>
            <p:nvPr/>
          </p:nvSpPr>
          <p:spPr>
            <a:xfrm>
              <a:off x="125962" y="228600"/>
              <a:ext cx="8991601" cy="45720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400" b="0" dirty="0">
                <a:solidFill>
                  <a:schemeClr val="bg1"/>
                </a:solidFill>
              </a:endParaRPr>
            </a:p>
          </p:txBody>
        </p:sp>
        <p:sp>
          <p:nvSpPr>
            <p:cNvPr id="10" name="TextBox 9">
              <a:extLst>
                <a:ext uri="{FF2B5EF4-FFF2-40B4-BE49-F238E27FC236}">
                  <a16:creationId xmlns:a16="http://schemas.microsoft.com/office/drawing/2014/main" id="{D667298B-E6A3-CD6C-3177-C7AAAAAA416A}"/>
                </a:ext>
              </a:extLst>
            </p:cNvPr>
            <p:cNvSpPr txBox="1"/>
            <p:nvPr/>
          </p:nvSpPr>
          <p:spPr>
            <a:xfrm>
              <a:off x="7693096" y="286336"/>
              <a:ext cx="885731" cy="338554"/>
            </a:xfrm>
            <a:prstGeom prst="rect">
              <a:avLst/>
            </a:prstGeom>
            <a:noFill/>
          </p:spPr>
          <p:txBody>
            <a:bodyPr wrap="square" rtlCol="0">
              <a:spAutoFit/>
            </a:bodyPr>
            <a:lstStyle/>
            <a:p>
              <a:pPr algn="r"/>
              <a:endParaRPr lang="en-US" sz="1600" dirty="0">
                <a:solidFill>
                  <a:schemeClr val="bg1"/>
                </a:solidFill>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457200" y="327819"/>
            <a:ext cx="7239000" cy="563562"/>
          </a:xfrm>
        </p:spPr>
        <p:txBody>
          <a:bodyPr>
            <a:normAutofit/>
          </a:bodyPr>
          <a:lstStyle>
            <a:lvl1pPr algn="l">
              <a:defRPr sz="24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7684714" y="432705"/>
            <a:ext cx="1001373" cy="365125"/>
          </a:xfrm>
        </p:spPr>
        <p:txBody>
          <a:bodyPr/>
          <a:lstStyle>
            <a:lvl1pPr>
              <a:defRPr sz="1800" baseline="0">
                <a:solidFill>
                  <a:schemeClr val="bg1"/>
                </a:solidFill>
              </a:defRPr>
            </a:lvl1pPr>
          </a:lstStyle>
          <a:p>
            <a:r>
              <a:rPr lang="en-US" dirty="0"/>
              <a:t>Pg. </a:t>
            </a:r>
          </a:p>
        </p:txBody>
      </p:sp>
    </p:spTree>
    <p:extLst>
      <p:ext uri="{BB962C8B-B14F-4D97-AF65-F5344CB8AC3E}">
        <p14:creationId xmlns:p14="http://schemas.microsoft.com/office/powerpoint/2010/main" val="74984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6D83FE-70B5-4C04-B3FD-2E0BA52F3546}"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257016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09FBF1-6F5A-4DDA-BBF1-7AD20AD44373}" type="datetime1">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305461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D64C59-A61E-4563-B9BD-3E4CE2E192CD}" type="datetime1">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420299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0F673-2057-4709-8E8D-7C5626AA9256}" type="datetime1">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402991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25C35-A618-4AF2-AD37-B9F1A842A31E}" type="datetime1">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370556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5109A9-92FD-46FD-99A4-E5362D9ED6C6}" type="datetime1">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404074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908218-93EA-4FF2-8649-B3B0A206F0B8}" type="datetime1">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1ED7E-E0D3-4834-A753-F3CD50758E76}" type="slidenum">
              <a:rPr lang="en-US" smtClean="0"/>
              <a:t>‹#›</a:t>
            </a:fld>
            <a:endParaRPr lang="en-US"/>
          </a:p>
        </p:txBody>
      </p:sp>
    </p:spTree>
    <p:extLst>
      <p:ext uri="{BB962C8B-B14F-4D97-AF65-F5344CB8AC3E}">
        <p14:creationId xmlns:p14="http://schemas.microsoft.com/office/powerpoint/2010/main" val="148318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DC1B7-6C7D-44A3-8919-5AE3D78A656C}" type="datetime1">
              <a:rPr lang="en-US" smtClean="0"/>
              <a:t>5/8/2023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1ED7E-E0D3-4834-A753-F3CD50758E76}" type="slidenum">
              <a:rPr lang="en-US" smtClean="0"/>
              <a:t>‹#›</a:t>
            </a:fld>
            <a:endParaRPr lang="en-US"/>
          </a:p>
        </p:txBody>
      </p:sp>
    </p:spTree>
    <p:extLst>
      <p:ext uri="{BB962C8B-B14F-4D97-AF65-F5344CB8AC3E}">
        <p14:creationId xmlns:p14="http://schemas.microsoft.com/office/powerpoint/2010/main" val="238005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eneralservices.state.nm.us/state-purchasing/statewide-price-agreem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pi.realfile.rtsclients.com/PublicFiles/16569e3bf98c467e95901b46fd511499/cdd37911-93c1-4b08-80df-a5fcd32ccd34/EO_2008_01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epmo@doit.nm/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153_4428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077200" cy="1470025"/>
          </a:xfrm>
        </p:spPr>
        <p:txBody>
          <a:bodyPr>
            <a:normAutofit/>
          </a:bodyPr>
          <a:lstStyle/>
          <a:p>
            <a:r>
              <a:rPr lang="en-US" sz="3200" b="1" dirty="0">
                <a:solidFill>
                  <a:srgbClr val="4F1F57"/>
                </a:solidFill>
              </a:rPr>
              <a:t>Information Technology Agreement </a:t>
            </a:r>
            <a:br>
              <a:rPr lang="en-US" sz="3200" b="1" dirty="0">
                <a:solidFill>
                  <a:srgbClr val="4F1F57"/>
                </a:solidFill>
              </a:rPr>
            </a:br>
            <a:r>
              <a:rPr lang="en-US" sz="3200" b="1" dirty="0">
                <a:solidFill>
                  <a:srgbClr val="4F1F57"/>
                </a:solidFill>
              </a:rPr>
              <a:t>Review Process</a:t>
            </a:r>
          </a:p>
        </p:txBody>
      </p:sp>
      <p:sp>
        <p:nvSpPr>
          <p:cNvPr id="3" name="Subtitle 2"/>
          <p:cNvSpPr>
            <a:spLocks noGrp="1"/>
          </p:cNvSpPr>
          <p:nvPr>
            <p:ph type="subTitle" idx="1"/>
          </p:nvPr>
        </p:nvSpPr>
        <p:spPr>
          <a:xfrm>
            <a:off x="762000" y="3563438"/>
            <a:ext cx="7772400" cy="1470025"/>
          </a:xfrm>
        </p:spPr>
        <p:txBody>
          <a:bodyPr>
            <a:normAutofit fontScale="92500" lnSpcReduction="20000"/>
          </a:bodyPr>
          <a:lstStyle/>
          <a:p>
            <a:pPr>
              <a:lnSpc>
                <a:spcPct val="120000"/>
              </a:lnSpc>
              <a:spcBef>
                <a:spcPts val="0"/>
              </a:spcBef>
              <a:spcAft>
                <a:spcPts val="600"/>
              </a:spcAft>
            </a:pPr>
            <a:r>
              <a:rPr lang="en-US" sz="2800" dirty="0"/>
              <a:t>Department of Information Technology (DoIT)</a:t>
            </a:r>
          </a:p>
          <a:p>
            <a:pPr>
              <a:lnSpc>
                <a:spcPct val="120000"/>
              </a:lnSpc>
              <a:spcBef>
                <a:spcPts val="0"/>
              </a:spcBef>
              <a:spcAft>
                <a:spcPts val="600"/>
              </a:spcAft>
            </a:pPr>
            <a:r>
              <a:rPr lang="en-US" sz="2800" dirty="0"/>
              <a:t>Compliance and Project Management Program</a:t>
            </a:r>
          </a:p>
          <a:p>
            <a:pPr>
              <a:lnSpc>
                <a:spcPct val="120000"/>
              </a:lnSpc>
              <a:spcBef>
                <a:spcPts val="0"/>
              </a:spcBef>
              <a:spcAft>
                <a:spcPts val="600"/>
              </a:spcAft>
            </a:pPr>
            <a:r>
              <a:rPr lang="en-US" sz="2800" dirty="0"/>
              <a:t>Enterprise Project Management Office (EPMO)</a:t>
            </a:r>
          </a:p>
        </p:txBody>
      </p:sp>
      <p:sp>
        <p:nvSpPr>
          <p:cNvPr id="4" name="Subtitle 2"/>
          <p:cNvSpPr txBox="1">
            <a:spLocks/>
          </p:cNvSpPr>
          <p:nvPr/>
        </p:nvSpPr>
        <p:spPr>
          <a:xfrm>
            <a:off x="457200" y="6011119"/>
            <a:ext cx="8077200" cy="61828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a:solidFill>
                  <a:srgbClr val="4F1F57"/>
                </a:solidFill>
              </a:rPr>
              <a:t>April 2023</a:t>
            </a:r>
          </a:p>
          <a:p>
            <a:endParaRPr lang="en-US" sz="2800" dirty="0">
              <a:solidFill>
                <a:schemeClr val="accent1"/>
              </a:solidFill>
            </a:endParaRPr>
          </a:p>
        </p:txBody>
      </p:sp>
      <p:pic>
        <p:nvPicPr>
          <p:cNvPr id="6" name="Picture 5" descr="Logo, company name&#10;&#10;Description automatically generated">
            <a:extLst>
              <a:ext uri="{FF2B5EF4-FFF2-40B4-BE49-F238E27FC236}">
                <a16:creationId xmlns:a16="http://schemas.microsoft.com/office/drawing/2014/main" id="{B567E67A-D195-44C9-898A-F6BF28049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14092"/>
            <a:ext cx="2602727" cy="1414708"/>
          </a:xfrm>
          <a:prstGeom prst="rect">
            <a:avLst/>
          </a:prstGeom>
        </p:spPr>
      </p:pic>
    </p:spTree>
    <p:extLst>
      <p:ext uri="{BB962C8B-B14F-4D97-AF65-F5344CB8AC3E}">
        <p14:creationId xmlns:p14="http://schemas.microsoft.com/office/powerpoint/2010/main" val="424985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9EBC6-25E3-4650-9382-94DC2E35260D}"/>
              </a:ext>
            </a:extLst>
          </p:cNvPr>
          <p:cNvSpPr>
            <a:spLocks noGrp="1"/>
          </p:cNvSpPr>
          <p:nvPr>
            <p:ph type="sldNum" sz="quarter" idx="12"/>
          </p:nvPr>
        </p:nvSpPr>
        <p:spPr/>
        <p:txBody>
          <a:bodyPr/>
          <a:lstStyle/>
          <a:p>
            <a:fld id="{4D01ED7E-E0D3-4834-A753-F3CD50758E76}" type="slidenum">
              <a:rPr lang="en-US" smtClean="0"/>
              <a:t>10</a:t>
            </a:fld>
            <a:endParaRPr lang="en-US"/>
          </a:p>
        </p:txBody>
      </p:sp>
      <p:sp>
        <p:nvSpPr>
          <p:cNvPr id="8" name="Title 7">
            <a:extLst>
              <a:ext uri="{FF2B5EF4-FFF2-40B4-BE49-F238E27FC236}">
                <a16:creationId xmlns:a16="http://schemas.microsoft.com/office/drawing/2014/main" id="{A5779995-5F92-4938-A111-14152424170F}"/>
              </a:ext>
            </a:extLst>
          </p:cNvPr>
          <p:cNvSpPr>
            <a:spLocks noGrp="1"/>
          </p:cNvSpPr>
          <p:nvPr>
            <p:ph type="title"/>
          </p:nvPr>
        </p:nvSpPr>
        <p:spPr/>
        <p:txBody>
          <a:bodyPr/>
          <a:lstStyle/>
          <a:p>
            <a:r>
              <a:rPr lang="en-US" dirty="0"/>
              <a:t>Header and Parties </a:t>
            </a:r>
            <a:r>
              <a:rPr lang="en-US" sz="2400" kern="1200" dirty="0">
                <a:solidFill>
                  <a:schemeClr val="bg1"/>
                </a:solidFill>
                <a:effectLst/>
                <a:latin typeface="+mj-lt"/>
                <a:ea typeface="+mj-ea"/>
                <a:cs typeface="+mj-cs"/>
              </a:rPr>
              <a:t>- Examples</a:t>
            </a:r>
            <a:endParaRPr lang="en-US" dirty="0"/>
          </a:p>
        </p:txBody>
      </p:sp>
      <p:sp>
        <p:nvSpPr>
          <p:cNvPr id="21" name="TextBox 20">
            <a:extLst>
              <a:ext uri="{FF2B5EF4-FFF2-40B4-BE49-F238E27FC236}">
                <a16:creationId xmlns:a16="http://schemas.microsoft.com/office/drawing/2014/main" id="{CE77A7CD-C609-66BE-5604-5C4E0886AAE7}"/>
              </a:ext>
            </a:extLst>
          </p:cNvPr>
          <p:cNvSpPr txBox="1"/>
          <p:nvPr/>
        </p:nvSpPr>
        <p:spPr>
          <a:xfrm>
            <a:off x="304800" y="1016441"/>
            <a:ext cx="8458200" cy="369332"/>
          </a:xfrm>
          <a:prstGeom prst="rect">
            <a:avLst/>
          </a:prstGeom>
          <a:noFill/>
          <a:ln w="3175">
            <a:solidFill>
              <a:schemeClr val="tx1"/>
            </a:solidFill>
          </a:ln>
        </p:spPr>
        <p:txBody>
          <a:bodyPr wrap="square" rtlCol="0">
            <a:spAutoFit/>
          </a:bodyPr>
          <a:lstStyle/>
          <a:p>
            <a:r>
              <a:rPr lang="en-US" dirty="0"/>
              <a:t>Example 1 – Department of Information Technology and ACME Supply Corporation </a:t>
            </a:r>
          </a:p>
        </p:txBody>
      </p:sp>
      <p:sp>
        <p:nvSpPr>
          <p:cNvPr id="22" name="TextBox 21">
            <a:extLst>
              <a:ext uri="{FF2B5EF4-FFF2-40B4-BE49-F238E27FC236}">
                <a16:creationId xmlns:a16="http://schemas.microsoft.com/office/drawing/2014/main" id="{D324B0C9-2304-F50D-7528-CECFA8900D2D}"/>
              </a:ext>
            </a:extLst>
          </p:cNvPr>
          <p:cNvSpPr txBox="1"/>
          <p:nvPr/>
        </p:nvSpPr>
        <p:spPr>
          <a:xfrm>
            <a:off x="304800" y="3840626"/>
            <a:ext cx="8458200" cy="369332"/>
          </a:xfrm>
          <a:prstGeom prst="rect">
            <a:avLst/>
          </a:prstGeom>
          <a:noFill/>
          <a:ln w="3175">
            <a:solidFill>
              <a:schemeClr val="tx1"/>
            </a:solidFill>
          </a:ln>
        </p:spPr>
        <p:txBody>
          <a:bodyPr wrap="square" rtlCol="0">
            <a:spAutoFit/>
          </a:bodyPr>
          <a:lstStyle/>
          <a:p>
            <a:r>
              <a:rPr lang="en-US" dirty="0"/>
              <a:t>Example 2 – Department of Health and Soylent Corporation</a:t>
            </a:r>
          </a:p>
        </p:txBody>
      </p:sp>
      <p:pic>
        <p:nvPicPr>
          <p:cNvPr id="5" name="Picture 4">
            <a:extLst>
              <a:ext uri="{FF2B5EF4-FFF2-40B4-BE49-F238E27FC236}">
                <a16:creationId xmlns:a16="http://schemas.microsoft.com/office/drawing/2014/main" id="{A78C6EBF-FDB4-1489-7D26-D228F88EEEC7}"/>
              </a:ext>
            </a:extLst>
          </p:cNvPr>
          <p:cNvPicPr>
            <a:picLocks noChangeAspect="1"/>
          </p:cNvPicPr>
          <p:nvPr/>
        </p:nvPicPr>
        <p:blipFill>
          <a:blip r:embed="rId2"/>
          <a:stretch>
            <a:fillRect/>
          </a:stretch>
        </p:blipFill>
        <p:spPr>
          <a:xfrm>
            <a:off x="1728787" y="1447800"/>
            <a:ext cx="5941707" cy="2321411"/>
          </a:xfrm>
          <a:prstGeom prst="rect">
            <a:avLst/>
          </a:prstGeom>
        </p:spPr>
      </p:pic>
      <p:pic>
        <p:nvPicPr>
          <p:cNvPr id="3" name="Picture 2">
            <a:extLst>
              <a:ext uri="{FF2B5EF4-FFF2-40B4-BE49-F238E27FC236}">
                <a16:creationId xmlns:a16="http://schemas.microsoft.com/office/drawing/2014/main" id="{F845AF49-703B-533C-8B56-9FA2617C410E}"/>
              </a:ext>
            </a:extLst>
          </p:cNvPr>
          <p:cNvPicPr>
            <a:picLocks noChangeAspect="1"/>
          </p:cNvPicPr>
          <p:nvPr/>
        </p:nvPicPr>
        <p:blipFill>
          <a:blip r:embed="rId3"/>
          <a:stretch>
            <a:fillRect/>
          </a:stretch>
        </p:blipFill>
        <p:spPr>
          <a:xfrm>
            <a:off x="1728787" y="4266680"/>
            <a:ext cx="6053138" cy="2442809"/>
          </a:xfrm>
          <a:prstGeom prst="rect">
            <a:avLst/>
          </a:prstGeom>
        </p:spPr>
      </p:pic>
    </p:spTree>
    <p:extLst>
      <p:ext uri="{BB962C8B-B14F-4D97-AF65-F5344CB8AC3E}">
        <p14:creationId xmlns:p14="http://schemas.microsoft.com/office/powerpoint/2010/main" val="23250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1EE6B4-4CDD-401E-A527-58DA83C4C52D}"/>
              </a:ext>
            </a:extLst>
          </p:cNvPr>
          <p:cNvSpPr>
            <a:spLocks noGrp="1"/>
          </p:cNvSpPr>
          <p:nvPr>
            <p:ph type="sldNum" sz="quarter" idx="12"/>
          </p:nvPr>
        </p:nvSpPr>
        <p:spPr/>
        <p:txBody>
          <a:bodyPr/>
          <a:lstStyle/>
          <a:p>
            <a:fld id="{4D01ED7E-E0D3-4834-A753-F3CD50758E76}" type="slidenum">
              <a:rPr lang="en-US" smtClean="0"/>
              <a:t>11</a:t>
            </a:fld>
            <a:endParaRPr lang="en-US"/>
          </a:p>
        </p:txBody>
      </p:sp>
      <p:pic>
        <p:nvPicPr>
          <p:cNvPr id="7" name="Picture 6">
            <a:extLst>
              <a:ext uri="{FF2B5EF4-FFF2-40B4-BE49-F238E27FC236}">
                <a16:creationId xmlns:a16="http://schemas.microsoft.com/office/drawing/2014/main" id="{470B8D9E-16C7-40DB-8DDF-4C57AA88586B}"/>
              </a:ext>
            </a:extLst>
          </p:cNvPr>
          <p:cNvPicPr>
            <a:picLocks noChangeAspect="1"/>
          </p:cNvPicPr>
          <p:nvPr/>
        </p:nvPicPr>
        <p:blipFill>
          <a:blip r:embed="rId2"/>
          <a:stretch>
            <a:fillRect/>
          </a:stretch>
        </p:blipFill>
        <p:spPr>
          <a:xfrm>
            <a:off x="606126" y="1143000"/>
            <a:ext cx="8079961" cy="1475178"/>
          </a:xfrm>
          <a:prstGeom prst="rect">
            <a:avLst/>
          </a:prstGeom>
        </p:spPr>
      </p:pic>
      <p:sp>
        <p:nvSpPr>
          <p:cNvPr id="6" name="Title 5">
            <a:extLst>
              <a:ext uri="{FF2B5EF4-FFF2-40B4-BE49-F238E27FC236}">
                <a16:creationId xmlns:a16="http://schemas.microsoft.com/office/drawing/2014/main" id="{26FF72B5-2FBA-5BAB-3D6E-9FB3FA578A95}"/>
              </a:ext>
            </a:extLst>
          </p:cNvPr>
          <p:cNvSpPr>
            <a:spLocks noGrp="1"/>
          </p:cNvSpPr>
          <p:nvPr>
            <p:ph type="title"/>
          </p:nvPr>
        </p:nvSpPr>
        <p:spPr>
          <a:xfrm>
            <a:off x="457200" y="327819"/>
            <a:ext cx="7848600" cy="563562"/>
          </a:xfrm>
        </p:spPr>
        <p:txBody>
          <a:bodyPr>
            <a:normAutofit/>
          </a:bodyPr>
          <a:lstStyle/>
          <a:p>
            <a:r>
              <a:rPr lang="en-US" sz="2000" dirty="0"/>
              <a:t>Whereas - Procurement Code and State Use Act – Template and Guidance</a:t>
            </a:r>
          </a:p>
        </p:txBody>
      </p:sp>
      <p:sp>
        <p:nvSpPr>
          <p:cNvPr id="10" name="Content Placeholder 2">
            <a:extLst>
              <a:ext uri="{FF2B5EF4-FFF2-40B4-BE49-F238E27FC236}">
                <a16:creationId xmlns:a16="http://schemas.microsoft.com/office/drawing/2014/main" id="{5CC9F20C-9EAB-9CAC-58B9-E432F30EFCDB}"/>
              </a:ext>
            </a:extLst>
          </p:cNvPr>
          <p:cNvSpPr>
            <a:spLocks noGrp="1"/>
          </p:cNvSpPr>
          <p:nvPr>
            <p:ph idx="1"/>
          </p:nvPr>
        </p:nvSpPr>
        <p:spPr>
          <a:xfrm>
            <a:off x="759906" y="2777219"/>
            <a:ext cx="7772400" cy="2743200"/>
          </a:xfrm>
          <a:ln>
            <a:solidFill>
              <a:schemeClr val="tx1"/>
            </a:solidFill>
          </a:ln>
        </p:spPr>
        <p:txBody>
          <a:bodyPr>
            <a:noAutofit/>
          </a:bodyPr>
          <a:lstStyle/>
          <a:p>
            <a:pPr marL="0" indent="0">
              <a:lnSpc>
                <a:spcPct val="120000"/>
              </a:lnSpc>
              <a:spcBef>
                <a:spcPts val="0"/>
              </a:spcBef>
              <a:spcAft>
                <a:spcPts val="600"/>
              </a:spcAft>
              <a:buNone/>
            </a:pPr>
            <a:r>
              <a:rPr lang="en-US" sz="2000" b="1" dirty="0"/>
              <a:t>Choice #1 – Procurement Code - </a:t>
            </a:r>
            <a:r>
              <a:rPr lang="en-US" sz="2000" dirty="0"/>
              <a:t>will be used most often and is applicable to all procurement methods (i.e. Request For Proposals (RFP), Sole Source, Emergency Procurements, and State Price Agreements (SWPAs) </a:t>
            </a:r>
            <a:r>
              <a:rPr lang="en-US" sz="2000" i="1" u="sng" dirty="0"/>
              <a:t>except the State Use Act</a:t>
            </a:r>
            <a:r>
              <a:rPr lang="en-US" sz="2000" dirty="0"/>
              <a:t>. </a:t>
            </a:r>
          </a:p>
          <a:p>
            <a:pPr marL="0" indent="0">
              <a:lnSpc>
                <a:spcPct val="120000"/>
              </a:lnSpc>
              <a:spcBef>
                <a:spcPts val="0"/>
              </a:spcBef>
              <a:spcAft>
                <a:spcPts val="600"/>
              </a:spcAft>
              <a:buNone/>
            </a:pPr>
            <a:r>
              <a:rPr lang="en-US" sz="2000" b="1" dirty="0"/>
              <a:t>Choice #2 – NM State Use Act </a:t>
            </a:r>
            <a:r>
              <a:rPr lang="en-US" sz="2000" dirty="0"/>
              <a:t>is selected </a:t>
            </a:r>
            <a:r>
              <a:rPr lang="en-US" sz="2000" b="1" dirty="0"/>
              <a:t>ONLY</a:t>
            </a:r>
            <a:r>
              <a:rPr lang="en-US" sz="2000" dirty="0"/>
              <a:t> when utilizing services offered through Horizons New Mexico Council for Purchasing from Persons With Disabilities.</a:t>
            </a:r>
          </a:p>
        </p:txBody>
      </p:sp>
    </p:spTree>
    <p:extLst>
      <p:ext uri="{BB962C8B-B14F-4D97-AF65-F5344CB8AC3E}">
        <p14:creationId xmlns:p14="http://schemas.microsoft.com/office/powerpoint/2010/main" val="162543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7460F88-0553-3B3C-A451-A92B7660F303}"/>
              </a:ext>
            </a:extLst>
          </p:cNvPr>
          <p:cNvPicPr>
            <a:picLocks noGrp="1" noChangeAspect="1"/>
          </p:cNvPicPr>
          <p:nvPr>
            <p:ph idx="1"/>
          </p:nvPr>
        </p:nvPicPr>
        <p:blipFill>
          <a:blip r:embed="rId2"/>
          <a:stretch>
            <a:fillRect/>
          </a:stretch>
        </p:blipFill>
        <p:spPr>
          <a:xfrm>
            <a:off x="457200" y="1905000"/>
            <a:ext cx="8534400" cy="1066800"/>
          </a:xfrm>
        </p:spPr>
      </p:pic>
      <p:sp>
        <p:nvSpPr>
          <p:cNvPr id="4" name="Slide Number Placeholder 3">
            <a:extLst>
              <a:ext uri="{FF2B5EF4-FFF2-40B4-BE49-F238E27FC236}">
                <a16:creationId xmlns:a16="http://schemas.microsoft.com/office/drawing/2014/main" id="{361EE6B4-4CDD-401E-A527-58DA83C4C52D}"/>
              </a:ext>
            </a:extLst>
          </p:cNvPr>
          <p:cNvSpPr>
            <a:spLocks noGrp="1"/>
          </p:cNvSpPr>
          <p:nvPr>
            <p:ph type="sldNum" sz="quarter" idx="12"/>
          </p:nvPr>
        </p:nvSpPr>
        <p:spPr/>
        <p:txBody>
          <a:bodyPr/>
          <a:lstStyle/>
          <a:p>
            <a:fld id="{4D01ED7E-E0D3-4834-A753-F3CD50758E76}" type="slidenum">
              <a:rPr lang="en-US" smtClean="0"/>
              <a:t>12</a:t>
            </a:fld>
            <a:endParaRPr lang="en-US"/>
          </a:p>
        </p:txBody>
      </p:sp>
      <p:sp>
        <p:nvSpPr>
          <p:cNvPr id="6" name="Title 5">
            <a:extLst>
              <a:ext uri="{FF2B5EF4-FFF2-40B4-BE49-F238E27FC236}">
                <a16:creationId xmlns:a16="http://schemas.microsoft.com/office/drawing/2014/main" id="{26FF72B5-2FBA-5BAB-3D6E-9FB3FA578A95}"/>
              </a:ext>
            </a:extLst>
          </p:cNvPr>
          <p:cNvSpPr>
            <a:spLocks noGrp="1"/>
          </p:cNvSpPr>
          <p:nvPr>
            <p:ph type="title"/>
          </p:nvPr>
        </p:nvSpPr>
        <p:spPr>
          <a:xfrm>
            <a:off x="457200" y="327819"/>
            <a:ext cx="7848600" cy="563562"/>
          </a:xfrm>
        </p:spPr>
        <p:txBody>
          <a:bodyPr>
            <a:noAutofit/>
          </a:bodyPr>
          <a:lstStyle/>
          <a:p>
            <a:r>
              <a:rPr lang="en-US" dirty="0"/>
              <a:t>Whereas - Procurement Code and State Use Act – </a:t>
            </a:r>
            <a:r>
              <a:rPr lang="en-US" kern="1200" dirty="0">
                <a:solidFill>
                  <a:schemeClr val="bg1"/>
                </a:solidFill>
                <a:effectLst/>
              </a:rPr>
              <a:t>Example</a:t>
            </a:r>
            <a:endParaRPr lang="en-US" dirty="0"/>
          </a:p>
        </p:txBody>
      </p:sp>
      <p:pic>
        <p:nvPicPr>
          <p:cNvPr id="11" name="Picture 10">
            <a:extLst>
              <a:ext uri="{FF2B5EF4-FFF2-40B4-BE49-F238E27FC236}">
                <a16:creationId xmlns:a16="http://schemas.microsoft.com/office/drawing/2014/main" id="{7F3F3D95-76CF-6FA4-3228-1A80DB261D5D}"/>
              </a:ext>
            </a:extLst>
          </p:cNvPr>
          <p:cNvPicPr>
            <a:picLocks noChangeAspect="1"/>
          </p:cNvPicPr>
          <p:nvPr/>
        </p:nvPicPr>
        <p:blipFill>
          <a:blip r:embed="rId3"/>
          <a:stretch>
            <a:fillRect/>
          </a:stretch>
        </p:blipFill>
        <p:spPr>
          <a:xfrm>
            <a:off x="379207" y="4552725"/>
            <a:ext cx="8264746" cy="818553"/>
          </a:xfrm>
          <a:prstGeom prst="rect">
            <a:avLst/>
          </a:prstGeom>
        </p:spPr>
      </p:pic>
      <p:sp>
        <p:nvSpPr>
          <p:cNvPr id="13" name="TextBox 12">
            <a:extLst>
              <a:ext uri="{FF2B5EF4-FFF2-40B4-BE49-F238E27FC236}">
                <a16:creationId xmlns:a16="http://schemas.microsoft.com/office/drawing/2014/main" id="{48542F5E-5ABF-4F89-10BA-63DECAFC0937}"/>
              </a:ext>
            </a:extLst>
          </p:cNvPr>
          <p:cNvSpPr txBox="1"/>
          <p:nvPr/>
        </p:nvSpPr>
        <p:spPr>
          <a:xfrm>
            <a:off x="394447" y="1235936"/>
            <a:ext cx="8291640" cy="400110"/>
          </a:xfrm>
          <a:prstGeom prst="rect">
            <a:avLst/>
          </a:prstGeom>
          <a:noFill/>
          <a:ln w="6350">
            <a:solidFill>
              <a:schemeClr val="tx1"/>
            </a:solidFill>
          </a:ln>
        </p:spPr>
        <p:txBody>
          <a:bodyPr wrap="square">
            <a:spAutoFit/>
          </a:bodyPr>
          <a:lstStyle/>
          <a:p>
            <a:pPr>
              <a:spcBef>
                <a:spcPts val="0"/>
              </a:spcBef>
              <a:spcAft>
                <a:spcPts val="600"/>
              </a:spcAft>
            </a:pPr>
            <a:r>
              <a:rPr lang="en-US" sz="2000" b="1" dirty="0"/>
              <a:t>Choice #1 Procurement Code, NMAC 1.4.1 or</a:t>
            </a:r>
          </a:p>
        </p:txBody>
      </p:sp>
      <p:sp>
        <p:nvSpPr>
          <p:cNvPr id="14" name="Content Placeholder 2">
            <a:extLst>
              <a:ext uri="{FF2B5EF4-FFF2-40B4-BE49-F238E27FC236}">
                <a16:creationId xmlns:a16="http://schemas.microsoft.com/office/drawing/2014/main" id="{1C408B20-5A35-8C5D-2397-FE2A3DA0619B}"/>
              </a:ext>
            </a:extLst>
          </p:cNvPr>
          <p:cNvSpPr txBox="1">
            <a:spLocks/>
          </p:cNvSpPr>
          <p:nvPr/>
        </p:nvSpPr>
        <p:spPr>
          <a:xfrm>
            <a:off x="426180" y="3487584"/>
            <a:ext cx="8291640" cy="640952"/>
          </a:xfrm>
          <a:prstGeom prst="rect">
            <a:avLst/>
          </a:prstGeom>
          <a:ln w="635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000" b="1" dirty="0"/>
              <a:t>Choice #2 NM State Use Act,</a:t>
            </a:r>
            <a:r>
              <a:rPr lang="en-US" sz="2000" dirty="0"/>
              <a:t> </a:t>
            </a:r>
            <a:r>
              <a:rPr lang="en-US" sz="2000" b="1" dirty="0"/>
              <a:t>the NM Council for Purchasing from Persons with Disabilities</a:t>
            </a:r>
          </a:p>
        </p:txBody>
      </p:sp>
    </p:spTree>
    <p:extLst>
      <p:ext uri="{BB962C8B-B14F-4D97-AF65-F5344CB8AC3E}">
        <p14:creationId xmlns:p14="http://schemas.microsoft.com/office/powerpoint/2010/main" val="340316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9A7900-4065-4A71-95D8-2D27E2727611}"/>
              </a:ext>
            </a:extLst>
          </p:cNvPr>
          <p:cNvPicPr>
            <a:picLocks noChangeAspect="1"/>
          </p:cNvPicPr>
          <p:nvPr/>
        </p:nvPicPr>
        <p:blipFill>
          <a:blip r:embed="rId2"/>
          <a:stretch>
            <a:fillRect/>
          </a:stretch>
        </p:blipFill>
        <p:spPr>
          <a:xfrm>
            <a:off x="990600" y="1495925"/>
            <a:ext cx="7429071" cy="3866149"/>
          </a:xfrm>
          <a:prstGeom prst="rect">
            <a:avLst/>
          </a:prstGeom>
        </p:spPr>
      </p:pic>
      <p:sp>
        <p:nvSpPr>
          <p:cNvPr id="5" name="Slide Number Placeholder 4">
            <a:extLst>
              <a:ext uri="{FF2B5EF4-FFF2-40B4-BE49-F238E27FC236}">
                <a16:creationId xmlns:a16="http://schemas.microsoft.com/office/drawing/2014/main" id="{1D1E7DC3-6EC9-44AD-B086-A81AA2866964}"/>
              </a:ext>
            </a:extLst>
          </p:cNvPr>
          <p:cNvSpPr>
            <a:spLocks noGrp="1"/>
          </p:cNvSpPr>
          <p:nvPr>
            <p:ph type="sldNum" sz="quarter" idx="12"/>
          </p:nvPr>
        </p:nvSpPr>
        <p:spPr/>
        <p:txBody>
          <a:bodyPr/>
          <a:lstStyle/>
          <a:p>
            <a:fld id="{4D01ED7E-E0D3-4834-A753-F3CD50758E76}" type="slidenum">
              <a:rPr lang="en-US" smtClean="0"/>
              <a:t>13</a:t>
            </a:fld>
            <a:endParaRPr lang="en-US"/>
          </a:p>
        </p:txBody>
      </p:sp>
      <p:sp>
        <p:nvSpPr>
          <p:cNvPr id="7" name="Title 6">
            <a:extLst>
              <a:ext uri="{FF2B5EF4-FFF2-40B4-BE49-F238E27FC236}">
                <a16:creationId xmlns:a16="http://schemas.microsoft.com/office/drawing/2014/main" id="{AB13345C-AA80-39B2-CDEC-E46C949EBDC4}"/>
              </a:ext>
            </a:extLst>
          </p:cNvPr>
          <p:cNvSpPr>
            <a:spLocks noGrp="1"/>
          </p:cNvSpPr>
          <p:nvPr>
            <p:ph type="title"/>
          </p:nvPr>
        </p:nvSpPr>
        <p:spPr/>
        <p:txBody>
          <a:bodyPr/>
          <a:lstStyle/>
          <a:p>
            <a:r>
              <a:rPr lang="en-US" dirty="0"/>
              <a:t>Whereas - Procurement Method – Template</a:t>
            </a:r>
          </a:p>
        </p:txBody>
      </p:sp>
    </p:spTree>
    <p:extLst>
      <p:ext uri="{BB962C8B-B14F-4D97-AF65-F5344CB8AC3E}">
        <p14:creationId xmlns:p14="http://schemas.microsoft.com/office/powerpoint/2010/main" val="83187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1E7DC3-6EC9-44AD-B086-A81AA2866964}"/>
              </a:ext>
            </a:extLst>
          </p:cNvPr>
          <p:cNvSpPr>
            <a:spLocks noGrp="1"/>
          </p:cNvSpPr>
          <p:nvPr>
            <p:ph type="sldNum" sz="quarter" idx="12"/>
          </p:nvPr>
        </p:nvSpPr>
        <p:spPr/>
        <p:txBody>
          <a:bodyPr/>
          <a:lstStyle/>
          <a:p>
            <a:fld id="{4D01ED7E-E0D3-4834-A753-F3CD50758E76}" type="slidenum">
              <a:rPr lang="en-US" smtClean="0"/>
              <a:t>14</a:t>
            </a:fld>
            <a:endParaRPr lang="en-US"/>
          </a:p>
        </p:txBody>
      </p:sp>
      <p:sp>
        <p:nvSpPr>
          <p:cNvPr id="7" name="Title 6">
            <a:extLst>
              <a:ext uri="{FF2B5EF4-FFF2-40B4-BE49-F238E27FC236}">
                <a16:creationId xmlns:a16="http://schemas.microsoft.com/office/drawing/2014/main" id="{AB13345C-AA80-39B2-CDEC-E46C949EBDC4}"/>
              </a:ext>
            </a:extLst>
          </p:cNvPr>
          <p:cNvSpPr>
            <a:spLocks noGrp="1"/>
          </p:cNvSpPr>
          <p:nvPr>
            <p:ph type="title"/>
          </p:nvPr>
        </p:nvSpPr>
        <p:spPr/>
        <p:txBody>
          <a:bodyPr/>
          <a:lstStyle/>
          <a:p>
            <a:r>
              <a:rPr lang="en-US" dirty="0"/>
              <a:t>Whereas - Procurement Method – Guidance </a:t>
            </a:r>
          </a:p>
        </p:txBody>
      </p:sp>
      <p:sp>
        <p:nvSpPr>
          <p:cNvPr id="2" name="TextBox 1">
            <a:extLst>
              <a:ext uri="{FF2B5EF4-FFF2-40B4-BE49-F238E27FC236}">
                <a16:creationId xmlns:a16="http://schemas.microsoft.com/office/drawing/2014/main" id="{E48566C2-C9D1-766A-7600-500E40579962}"/>
              </a:ext>
            </a:extLst>
          </p:cNvPr>
          <p:cNvSpPr txBox="1"/>
          <p:nvPr/>
        </p:nvSpPr>
        <p:spPr>
          <a:xfrm>
            <a:off x="457200" y="1093887"/>
            <a:ext cx="8077200" cy="5078313"/>
          </a:xfrm>
          <a:prstGeom prst="rect">
            <a:avLst/>
          </a:prstGeom>
          <a:noFill/>
          <a:ln>
            <a:solidFill>
              <a:schemeClr val="tx1"/>
            </a:solidFill>
          </a:ln>
        </p:spPr>
        <p:txBody>
          <a:bodyPr wrap="square" rtlCol="0">
            <a:spAutoFit/>
          </a:bodyPr>
          <a:lstStyle/>
          <a:p>
            <a:r>
              <a:rPr lang="en-US" dirty="0"/>
              <a:t>Regardless of Procurement Method, the specific </a:t>
            </a:r>
            <a:r>
              <a:rPr lang="en-US" b="1" u="sng" dirty="0"/>
              <a:t>NAME</a:t>
            </a:r>
            <a:r>
              <a:rPr lang="en-US" dirty="0"/>
              <a:t> and </a:t>
            </a:r>
            <a:r>
              <a:rPr lang="en-US" b="1" u="sng" dirty="0"/>
              <a:t>NUMBER</a:t>
            </a:r>
            <a:r>
              <a:rPr lang="en-US" dirty="0"/>
              <a:t> must be provided.</a:t>
            </a:r>
          </a:p>
          <a:p>
            <a:endParaRPr lang="en-US" dirty="0"/>
          </a:p>
          <a:p>
            <a:r>
              <a:rPr lang="en-US" dirty="0"/>
              <a:t>If the contract is based on a Statewide or Agency Price Agreement (SWPA) the SWPA is verified by EPMO by checking the General Services Department (GSD)  website (see URL below) and searching by the price agreement number that is entered on the contract. </a:t>
            </a:r>
          </a:p>
          <a:p>
            <a:endParaRPr lang="en-US" dirty="0"/>
          </a:p>
          <a:p>
            <a:r>
              <a:rPr lang="en-US" dirty="0">
                <a:hlinkClick r:id="rId2"/>
              </a:rPr>
              <a:t>https://www.generalservices.state.nm.us/state-purchasing/statewide-price-agreements/</a:t>
            </a:r>
            <a:r>
              <a:rPr lang="en-US" dirty="0"/>
              <a:t> </a:t>
            </a:r>
          </a:p>
          <a:p>
            <a:endParaRPr lang="en-US" dirty="0"/>
          </a:p>
          <a:p>
            <a:r>
              <a:rPr lang="en-US" dirty="0"/>
              <a:t>The SWPA is also used</a:t>
            </a:r>
          </a:p>
          <a:p>
            <a:endParaRPr lang="en-US" dirty="0"/>
          </a:p>
          <a:p>
            <a:pPr marL="625475" indent="-277813">
              <a:buFont typeface="Arial" panose="020B0604020202020204" pitchFamily="34" charset="0"/>
              <a:buChar char="•"/>
            </a:pPr>
            <a:r>
              <a:rPr lang="en-US" dirty="0"/>
              <a:t>to validate the Term in the SWPA to make sure it is still active.</a:t>
            </a:r>
          </a:p>
          <a:p>
            <a:pPr marL="625475" indent="-277813">
              <a:buFont typeface="Arial" panose="020B0604020202020204" pitchFamily="34" charset="0"/>
              <a:buChar char="•"/>
            </a:pPr>
            <a:r>
              <a:rPr lang="en-US" dirty="0"/>
              <a:t>to validate the Contractor’s approved IT Professional Service Category in Article 12. </a:t>
            </a:r>
          </a:p>
          <a:p>
            <a:pPr marL="625475" indent="-277813">
              <a:buFont typeface="Arial" panose="020B0604020202020204" pitchFamily="34" charset="0"/>
              <a:buChar char="•"/>
            </a:pPr>
            <a:r>
              <a:rPr lang="en-US" dirty="0"/>
              <a:t>to validate the proposed Key Personnel and $$/hour rate in Article 12. </a:t>
            </a:r>
          </a:p>
          <a:p>
            <a:pPr marL="625475" indent="-277813">
              <a:buFont typeface="Arial" panose="020B0604020202020204" pitchFamily="34" charset="0"/>
              <a:buChar char="•"/>
            </a:pPr>
            <a:r>
              <a:rPr lang="en-US" dirty="0"/>
              <a:t>and to determine the Total Compensation for each Deliverable.</a:t>
            </a:r>
          </a:p>
        </p:txBody>
      </p:sp>
    </p:spTree>
    <p:extLst>
      <p:ext uri="{BB962C8B-B14F-4D97-AF65-F5344CB8AC3E}">
        <p14:creationId xmlns:p14="http://schemas.microsoft.com/office/powerpoint/2010/main" val="119062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1E7DC3-6EC9-44AD-B086-A81AA2866964}"/>
              </a:ext>
            </a:extLst>
          </p:cNvPr>
          <p:cNvSpPr>
            <a:spLocks noGrp="1"/>
          </p:cNvSpPr>
          <p:nvPr>
            <p:ph type="sldNum" sz="quarter" idx="12"/>
          </p:nvPr>
        </p:nvSpPr>
        <p:spPr/>
        <p:txBody>
          <a:bodyPr/>
          <a:lstStyle/>
          <a:p>
            <a:fld id="{4D01ED7E-E0D3-4834-A753-F3CD50758E76}" type="slidenum">
              <a:rPr lang="en-US" smtClean="0"/>
              <a:t>15</a:t>
            </a:fld>
            <a:endParaRPr lang="en-US"/>
          </a:p>
        </p:txBody>
      </p:sp>
      <p:sp>
        <p:nvSpPr>
          <p:cNvPr id="7" name="Title 6">
            <a:extLst>
              <a:ext uri="{FF2B5EF4-FFF2-40B4-BE49-F238E27FC236}">
                <a16:creationId xmlns:a16="http://schemas.microsoft.com/office/drawing/2014/main" id="{AB13345C-AA80-39B2-CDEC-E46C949EBDC4}"/>
              </a:ext>
            </a:extLst>
          </p:cNvPr>
          <p:cNvSpPr>
            <a:spLocks noGrp="1"/>
          </p:cNvSpPr>
          <p:nvPr>
            <p:ph type="title"/>
          </p:nvPr>
        </p:nvSpPr>
        <p:spPr/>
        <p:txBody>
          <a:bodyPr/>
          <a:lstStyle/>
          <a:p>
            <a:r>
              <a:rPr lang="en-US" dirty="0"/>
              <a:t>Whereas - Procurement Method – Examples</a:t>
            </a:r>
          </a:p>
        </p:txBody>
      </p:sp>
      <p:pic>
        <p:nvPicPr>
          <p:cNvPr id="6" name="Picture 5">
            <a:extLst>
              <a:ext uri="{FF2B5EF4-FFF2-40B4-BE49-F238E27FC236}">
                <a16:creationId xmlns:a16="http://schemas.microsoft.com/office/drawing/2014/main" id="{BD3EF2D3-64E7-BC74-BE15-EC6AA053103F}"/>
              </a:ext>
            </a:extLst>
          </p:cNvPr>
          <p:cNvPicPr>
            <a:picLocks noChangeAspect="1"/>
          </p:cNvPicPr>
          <p:nvPr/>
        </p:nvPicPr>
        <p:blipFill>
          <a:blip r:embed="rId2"/>
          <a:stretch>
            <a:fillRect/>
          </a:stretch>
        </p:blipFill>
        <p:spPr>
          <a:xfrm>
            <a:off x="1320320" y="1353177"/>
            <a:ext cx="7301753" cy="1215030"/>
          </a:xfrm>
          <a:prstGeom prst="rect">
            <a:avLst/>
          </a:prstGeom>
        </p:spPr>
      </p:pic>
      <p:pic>
        <p:nvPicPr>
          <p:cNvPr id="13" name="Picture 12">
            <a:extLst>
              <a:ext uri="{FF2B5EF4-FFF2-40B4-BE49-F238E27FC236}">
                <a16:creationId xmlns:a16="http://schemas.microsoft.com/office/drawing/2014/main" id="{9BE0987A-1155-7102-FFF0-E70EC59C8378}"/>
              </a:ext>
            </a:extLst>
          </p:cNvPr>
          <p:cNvPicPr>
            <a:picLocks noChangeAspect="1"/>
          </p:cNvPicPr>
          <p:nvPr/>
        </p:nvPicPr>
        <p:blipFill>
          <a:blip r:embed="rId3"/>
          <a:stretch>
            <a:fillRect/>
          </a:stretch>
        </p:blipFill>
        <p:spPr>
          <a:xfrm>
            <a:off x="1320320" y="3138703"/>
            <a:ext cx="7313239" cy="1128657"/>
          </a:xfrm>
          <a:prstGeom prst="rect">
            <a:avLst/>
          </a:prstGeom>
        </p:spPr>
      </p:pic>
      <p:sp>
        <p:nvSpPr>
          <p:cNvPr id="16" name="TextBox 15">
            <a:extLst>
              <a:ext uri="{FF2B5EF4-FFF2-40B4-BE49-F238E27FC236}">
                <a16:creationId xmlns:a16="http://schemas.microsoft.com/office/drawing/2014/main" id="{315498C8-5BFB-9124-0002-E02D1A040D60}"/>
              </a:ext>
            </a:extLst>
          </p:cNvPr>
          <p:cNvSpPr txBox="1"/>
          <p:nvPr/>
        </p:nvSpPr>
        <p:spPr>
          <a:xfrm>
            <a:off x="367553" y="957433"/>
            <a:ext cx="8291640" cy="400110"/>
          </a:xfrm>
          <a:prstGeom prst="rect">
            <a:avLst/>
          </a:prstGeom>
          <a:noFill/>
          <a:ln w="6350">
            <a:solidFill>
              <a:schemeClr val="tx1"/>
            </a:solidFill>
          </a:ln>
        </p:spPr>
        <p:txBody>
          <a:bodyPr wrap="square">
            <a:spAutoFit/>
          </a:bodyPr>
          <a:lstStyle/>
          <a:p>
            <a:pPr>
              <a:spcBef>
                <a:spcPts val="0"/>
              </a:spcBef>
              <a:spcAft>
                <a:spcPts val="600"/>
              </a:spcAft>
            </a:pPr>
            <a:r>
              <a:rPr lang="en-US" sz="2000" b="1" dirty="0"/>
              <a:t>Choice #1 – Sole Source - Example </a:t>
            </a:r>
          </a:p>
        </p:txBody>
      </p:sp>
      <p:sp>
        <p:nvSpPr>
          <p:cNvPr id="17" name="TextBox 16">
            <a:extLst>
              <a:ext uri="{FF2B5EF4-FFF2-40B4-BE49-F238E27FC236}">
                <a16:creationId xmlns:a16="http://schemas.microsoft.com/office/drawing/2014/main" id="{6A1B28F9-475C-136B-37C0-7B476A16D5DB}"/>
              </a:ext>
            </a:extLst>
          </p:cNvPr>
          <p:cNvSpPr txBox="1"/>
          <p:nvPr/>
        </p:nvSpPr>
        <p:spPr>
          <a:xfrm>
            <a:off x="372035" y="2685118"/>
            <a:ext cx="8291640" cy="400110"/>
          </a:xfrm>
          <a:prstGeom prst="rect">
            <a:avLst/>
          </a:prstGeom>
          <a:noFill/>
          <a:ln w="6350">
            <a:solidFill>
              <a:schemeClr val="tx1"/>
            </a:solidFill>
          </a:ln>
        </p:spPr>
        <p:txBody>
          <a:bodyPr wrap="square">
            <a:spAutoFit/>
          </a:bodyPr>
          <a:lstStyle/>
          <a:p>
            <a:pPr>
              <a:spcBef>
                <a:spcPts val="0"/>
              </a:spcBef>
              <a:spcAft>
                <a:spcPts val="600"/>
              </a:spcAft>
            </a:pPr>
            <a:r>
              <a:rPr lang="en-US" sz="2000" b="1" dirty="0"/>
              <a:t>Choice #1 – RFP  - Example</a:t>
            </a:r>
          </a:p>
        </p:txBody>
      </p:sp>
      <p:sp>
        <p:nvSpPr>
          <p:cNvPr id="18" name="TextBox 17">
            <a:extLst>
              <a:ext uri="{FF2B5EF4-FFF2-40B4-BE49-F238E27FC236}">
                <a16:creationId xmlns:a16="http://schemas.microsoft.com/office/drawing/2014/main" id="{41BC28B1-3E37-7AAF-3709-72F2A32BD414}"/>
              </a:ext>
            </a:extLst>
          </p:cNvPr>
          <p:cNvSpPr txBox="1"/>
          <p:nvPr/>
        </p:nvSpPr>
        <p:spPr>
          <a:xfrm>
            <a:off x="336177" y="4248090"/>
            <a:ext cx="8291640" cy="400110"/>
          </a:xfrm>
          <a:prstGeom prst="rect">
            <a:avLst/>
          </a:prstGeom>
          <a:noFill/>
          <a:ln w="6350">
            <a:solidFill>
              <a:schemeClr val="tx1"/>
            </a:solidFill>
          </a:ln>
        </p:spPr>
        <p:txBody>
          <a:bodyPr wrap="square">
            <a:spAutoFit/>
          </a:bodyPr>
          <a:lstStyle/>
          <a:p>
            <a:pPr>
              <a:spcBef>
                <a:spcPts val="0"/>
              </a:spcBef>
              <a:spcAft>
                <a:spcPts val="600"/>
              </a:spcAft>
            </a:pPr>
            <a:r>
              <a:rPr lang="en-US" sz="2000" b="1" dirty="0"/>
              <a:t>Choice #2 – Statewide Price Agreement (SWPA) - Example</a:t>
            </a:r>
          </a:p>
        </p:txBody>
      </p:sp>
      <p:pic>
        <p:nvPicPr>
          <p:cNvPr id="3" name="Picture 2">
            <a:extLst>
              <a:ext uri="{FF2B5EF4-FFF2-40B4-BE49-F238E27FC236}">
                <a16:creationId xmlns:a16="http://schemas.microsoft.com/office/drawing/2014/main" id="{5246FA40-BDE8-9C02-125A-1230A0E5859A}"/>
              </a:ext>
            </a:extLst>
          </p:cNvPr>
          <p:cNvPicPr>
            <a:picLocks noChangeAspect="1"/>
          </p:cNvPicPr>
          <p:nvPr/>
        </p:nvPicPr>
        <p:blipFill>
          <a:blip r:embed="rId4"/>
          <a:stretch>
            <a:fillRect/>
          </a:stretch>
        </p:blipFill>
        <p:spPr>
          <a:xfrm>
            <a:off x="1143000" y="4852872"/>
            <a:ext cx="7468701" cy="1624128"/>
          </a:xfrm>
          <a:prstGeom prst="rect">
            <a:avLst/>
          </a:prstGeom>
        </p:spPr>
      </p:pic>
    </p:spTree>
    <p:extLst>
      <p:ext uri="{BB962C8B-B14F-4D97-AF65-F5344CB8AC3E}">
        <p14:creationId xmlns:p14="http://schemas.microsoft.com/office/powerpoint/2010/main" val="250112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85E1A-161B-56A9-FE84-CDC4BA427AF6}"/>
              </a:ext>
            </a:extLst>
          </p:cNvPr>
          <p:cNvSpPr>
            <a:spLocks noGrp="1"/>
          </p:cNvSpPr>
          <p:nvPr>
            <p:ph type="title"/>
          </p:nvPr>
        </p:nvSpPr>
        <p:spPr>
          <a:xfrm>
            <a:off x="457200" y="327819"/>
            <a:ext cx="7848600" cy="563562"/>
          </a:xfrm>
        </p:spPr>
        <p:txBody>
          <a:bodyPr>
            <a:noAutofit/>
          </a:bodyPr>
          <a:lstStyle/>
          <a:p>
            <a:r>
              <a:rPr lang="en-US" sz="1800" dirty="0"/>
              <a:t>Article 1 - Contract Manager, Project Name, Project Manager Name – Template</a:t>
            </a:r>
          </a:p>
        </p:txBody>
      </p:sp>
      <p:sp>
        <p:nvSpPr>
          <p:cNvPr id="4" name="Slide Number Placeholder 3">
            <a:extLst>
              <a:ext uri="{FF2B5EF4-FFF2-40B4-BE49-F238E27FC236}">
                <a16:creationId xmlns:a16="http://schemas.microsoft.com/office/drawing/2014/main" id="{41646304-31EB-A653-B899-9C0E8B9711E9}"/>
              </a:ext>
            </a:extLst>
          </p:cNvPr>
          <p:cNvSpPr>
            <a:spLocks noGrp="1"/>
          </p:cNvSpPr>
          <p:nvPr>
            <p:ph type="sldNum" sz="quarter" idx="12"/>
          </p:nvPr>
        </p:nvSpPr>
        <p:spPr/>
        <p:txBody>
          <a:bodyPr/>
          <a:lstStyle/>
          <a:p>
            <a:fld id="{197F3AB7-8C93-4A7D-8138-A1E80E5145D6}" type="slidenum">
              <a:rPr lang="en-US" smtClean="0"/>
              <a:t>16</a:t>
            </a:fld>
            <a:r>
              <a:rPr lang="en-US" dirty="0"/>
              <a:t> </a:t>
            </a:r>
          </a:p>
        </p:txBody>
      </p:sp>
      <p:pic>
        <p:nvPicPr>
          <p:cNvPr id="5" name="Picture 4">
            <a:extLst>
              <a:ext uri="{FF2B5EF4-FFF2-40B4-BE49-F238E27FC236}">
                <a16:creationId xmlns:a16="http://schemas.microsoft.com/office/drawing/2014/main" id="{03458791-465B-ADBD-EB8C-0C47D72F4EB5}"/>
              </a:ext>
            </a:extLst>
          </p:cNvPr>
          <p:cNvPicPr>
            <a:picLocks noChangeAspect="1"/>
          </p:cNvPicPr>
          <p:nvPr/>
        </p:nvPicPr>
        <p:blipFill>
          <a:blip r:embed="rId2"/>
          <a:stretch>
            <a:fillRect/>
          </a:stretch>
        </p:blipFill>
        <p:spPr>
          <a:xfrm>
            <a:off x="673053" y="2475018"/>
            <a:ext cx="7679003" cy="1792182"/>
          </a:xfrm>
          <a:prstGeom prst="rect">
            <a:avLst/>
          </a:prstGeom>
        </p:spPr>
      </p:pic>
      <p:pic>
        <p:nvPicPr>
          <p:cNvPr id="6" name="Picture 5">
            <a:extLst>
              <a:ext uri="{FF2B5EF4-FFF2-40B4-BE49-F238E27FC236}">
                <a16:creationId xmlns:a16="http://schemas.microsoft.com/office/drawing/2014/main" id="{0F559043-CB83-E72E-4375-9315AA16DACD}"/>
              </a:ext>
            </a:extLst>
          </p:cNvPr>
          <p:cNvPicPr>
            <a:picLocks noChangeAspect="1"/>
          </p:cNvPicPr>
          <p:nvPr/>
        </p:nvPicPr>
        <p:blipFill rotWithShape="1">
          <a:blip r:embed="rId3"/>
          <a:srcRect b="10000"/>
          <a:stretch/>
        </p:blipFill>
        <p:spPr>
          <a:xfrm>
            <a:off x="676371" y="1701403"/>
            <a:ext cx="7794576" cy="889397"/>
          </a:xfrm>
          <a:prstGeom prst="rect">
            <a:avLst/>
          </a:prstGeom>
        </p:spPr>
      </p:pic>
    </p:spTree>
    <p:extLst>
      <p:ext uri="{BB962C8B-B14F-4D97-AF65-F5344CB8AC3E}">
        <p14:creationId xmlns:p14="http://schemas.microsoft.com/office/powerpoint/2010/main" val="335750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85E1A-161B-56A9-FE84-CDC4BA427AF6}"/>
              </a:ext>
            </a:extLst>
          </p:cNvPr>
          <p:cNvSpPr>
            <a:spLocks noGrp="1"/>
          </p:cNvSpPr>
          <p:nvPr>
            <p:ph type="title"/>
          </p:nvPr>
        </p:nvSpPr>
        <p:spPr>
          <a:xfrm>
            <a:off x="457200" y="327819"/>
            <a:ext cx="7848600" cy="563562"/>
          </a:xfrm>
        </p:spPr>
        <p:txBody>
          <a:bodyPr>
            <a:noAutofit/>
          </a:bodyPr>
          <a:lstStyle/>
          <a:p>
            <a:r>
              <a:rPr lang="en-US" sz="1800" dirty="0"/>
              <a:t>Article 1 - Contract Manager, Project Name, Project Manager Name – Guidance</a:t>
            </a:r>
          </a:p>
        </p:txBody>
      </p:sp>
      <p:sp>
        <p:nvSpPr>
          <p:cNvPr id="4" name="Slide Number Placeholder 3">
            <a:extLst>
              <a:ext uri="{FF2B5EF4-FFF2-40B4-BE49-F238E27FC236}">
                <a16:creationId xmlns:a16="http://schemas.microsoft.com/office/drawing/2014/main" id="{41646304-31EB-A653-B899-9C0E8B9711E9}"/>
              </a:ext>
            </a:extLst>
          </p:cNvPr>
          <p:cNvSpPr>
            <a:spLocks noGrp="1"/>
          </p:cNvSpPr>
          <p:nvPr>
            <p:ph type="sldNum" sz="quarter" idx="12"/>
          </p:nvPr>
        </p:nvSpPr>
        <p:spPr/>
        <p:txBody>
          <a:bodyPr/>
          <a:lstStyle/>
          <a:p>
            <a:fld id="{197F3AB7-8C93-4A7D-8138-A1E80E5145D6}" type="slidenum">
              <a:rPr lang="en-US" smtClean="0"/>
              <a:t>17</a:t>
            </a:fld>
            <a:r>
              <a:rPr lang="en-US" dirty="0"/>
              <a:t> </a:t>
            </a:r>
          </a:p>
        </p:txBody>
      </p:sp>
      <p:sp>
        <p:nvSpPr>
          <p:cNvPr id="7" name="TextBox 6">
            <a:extLst>
              <a:ext uri="{FF2B5EF4-FFF2-40B4-BE49-F238E27FC236}">
                <a16:creationId xmlns:a16="http://schemas.microsoft.com/office/drawing/2014/main" id="{CCF98299-3C78-DED8-93AA-D614314C3EA6}"/>
              </a:ext>
            </a:extLst>
          </p:cNvPr>
          <p:cNvSpPr txBox="1"/>
          <p:nvPr/>
        </p:nvSpPr>
        <p:spPr>
          <a:xfrm>
            <a:off x="781763" y="1029403"/>
            <a:ext cx="8381287" cy="2062103"/>
          </a:xfrm>
          <a:prstGeom prst="rect">
            <a:avLst/>
          </a:prstGeom>
          <a:noFill/>
        </p:spPr>
        <p:txBody>
          <a:bodyPr wrap="square" rtlCol="0">
            <a:spAutoFit/>
          </a:bodyPr>
          <a:lstStyle/>
          <a:p>
            <a:pPr>
              <a:spcAft>
                <a:spcPts val="600"/>
              </a:spcAft>
            </a:pPr>
            <a:r>
              <a:rPr lang="en-US" sz="2000" dirty="0"/>
              <a:t>To promote separation of duties, DoIT highly recommends that the Contract Manager and the Project Manager are unique and identified in each contract.  </a:t>
            </a:r>
          </a:p>
          <a:p>
            <a:pPr>
              <a:spcAft>
                <a:spcPts val="600"/>
              </a:spcAft>
            </a:pPr>
            <a:r>
              <a:rPr lang="en-US" sz="2000" dirty="0"/>
              <a:t>A unique Procuring Agency Executive Level Representative (ELR) is also assumed as each role has unique responsibilities specifically regarding acceptance and change requests.</a:t>
            </a:r>
          </a:p>
          <a:p>
            <a:endParaRPr lang="en-US" dirty="0"/>
          </a:p>
        </p:txBody>
      </p:sp>
      <p:sp>
        <p:nvSpPr>
          <p:cNvPr id="8" name="TextBox 7">
            <a:extLst>
              <a:ext uri="{FF2B5EF4-FFF2-40B4-BE49-F238E27FC236}">
                <a16:creationId xmlns:a16="http://schemas.microsoft.com/office/drawing/2014/main" id="{44C9A297-6E45-EA34-6DCE-67CC95DEDA5C}"/>
              </a:ext>
            </a:extLst>
          </p:cNvPr>
          <p:cNvSpPr txBox="1"/>
          <p:nvPr/>
        </p:nvSpPr>
        <p:spPr>
          <a:xfrm>
            <a:off x="990600" y="2895600"/>
            <a:ext cx="7543087" cy="1015663"/>
          </a:xfrm>
          <a:prstGeom prst="rect">
            <a:avLst/>
          </a:prstGeom>
          <a:noFill/>
        </p:spPr>
        <p:txBody>
          <a:bodyPr wrap="square">
            <a:spAutoFit/>
          </a:bodyPr>
          <a:lstStyle/>
          <a:p>
            <a:r>
              <a:rPr lang="en-US" sz="2000" b="1" dirty="0"/>
              <a:t>Contract Manager </a:t>
            </a:r>
            <a:r>
              <a:rPr lang="en-US" sz="2000" dirty="0"/>
              <a:t>- A Qualified Person designated by Procuring Agency who is responsible for all aspects of the administration of this Agreement. </a:t>
            </a:r>
          </a:p>
        </p:txBody>
      </p:sp>
      <p:sp>
        <p:nvSpPr>
          <p:cNvPr id="9" name="TextBox 8">
            <a:extLst>
              <a:ext uri="{FF2B5EF4-FFF2-40B4-BE49-F238E27FC236}">
                <a16:creationId xmlns:a16="http://schemas.microsoft.com/office/drawing/2014/main" id="{09CDDDED-C21B-BECD-40EB-D3D15317B825}"/>
              </a:ext>
            </a:extLst>
          </p:cNvPr>
          <p:cNvSpPr txBox="1"/>
          <p:nvPr/>
        </p:nvSpPr>
        <p:spPr>
          <a:xfrm>
            <a:off x="990600" y="4013537"/>
            <a:ext cx="7466887" cy="1015663"/>
          </a:xfrm>
          <a:prstGeom prst="rect">
            <a:avLst/>
          </a:prstGeom>
          <a:noFill/>
        </p:spPr>
        <p:txBody>
          <a:bodyPr wrap="square">
            <a:spAutoFit/>
          </a:bodyPr>
          <a:lstStyle/>
          <a:p>
            <a:r>
              <a:rPr lang="en-US" sz="2000" b="1" dirty="0"/>
              <a:t>Project Manager </a:t>
            </a:r>
            <a:r>
              <a:rPr lang="en-US" sz="2000" dirty="0"/>
              <a:t>- A Qualified Person appointed by Procuring Agency who oversees and manages Contractor’s efforts to produce and deliver the Deliverables to Procuring Agency.</a:t>
            </a:r>
          </a:p>
        </p:txBody>
      </p:sp>
      <p:sp>
        <p:nvSpPr>
          <p:cNvPr id="10" name="TextBox 9">
            <a:extLst>
              <a:ext uri="{FF2B5EF4-FFF2-40B4-BE49-F238E27FC236}">
                <a16:creationId xmlns:a16="http://schemas.microsoft.com/office/drawing/2014/main" id="{E05CB050-9C0B-D133-79EE-6D3D16FEEC49}"/>
              </a:ext>
            </a:extLst>
          </p:cNvPr>
          <p:cNvSpPr txBox="1"/>
          <p:nvPr/>
        </p:nvSpPr>
        <p:spPr>
          <a:xfrm>
            <a:off x="990600" y="5080337"/>
            <a:ext cx="7543087" cy="1323439"/>
          </a:xfrm>
          <a:prstGeom prst="rect">
            <a:avLst/>
          </a:prstGeom>
          <a:noFill/>
        </p:spPr>
        <p:txBody>
          <a:bodyPr wrap="square">
            <a:spAutoFit/>
          </a:bodyPr>
          <a:lstStyle/>
          <a:p>
            <a:r>
              <a:rPr lang="en-US" sz="2000" b="1" dirty="0"/>
              <a:t>Executive Level Representative (ELR) - </a:t>
            </a:r>
            <a:r>
              <a:rPr lang="en-US" sz="2000" dirty="0"/>
              <a:t>The individual designated and empowered with the authority to represent and make decisions on behalf of Procuring Agency or the Representative of the Executive Level Representative. </a:t>
            </a:r>
          </a:p>
        </p:txBody>
      </p:sp>
    </p:spTree>
    <p:extLst>
      <p:ext uri="{BB962C8B-B14F-4D97-AF65-F5344CB8AC3E}">
        <p14:creationId xmlns:p14="http://schemas.microsoft.com/office/powerpoint/2010/main" val="101132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85E1A-161B-56A9-FE84-CDC4BA427AF6}"/>
              </a:ext>
            </a:extLst>
          </p:cNvPr>
          <p:cNvSpPr>
            <a:spLocks noGrp="1"/>
          </p:cNvSpPr>
          <p:nvPr>
            <p:ph type="title"/>
          </p:nvPr>
        </p:nvSpPr>
        <p:spPr>
          <a:xfrm>
            <a:off x="457200" y="327819"/>
            <a:ext cx="7848600" cy="563562"/>
          </a:xfrm>
        </p:spPr>
        <p:txBody>
          <a:bodyPr>
            <a:noAutofit/>
          </a:bodyPr>
          <a:lstStyle/>
          <a:p>
            <a:r>
              <a:rPr lang="en-US" dirty="0"/>
              <a:t>Article 1 - Project Manager </a:t>
            </a:r>
            <a:r>
              <a:rPr lang="en-US" sz="2400" kern="1200" dirty="0">
                <a:solidFill>
                  <a:schemeClr val="bg1"/>
                </a:solidFill>
                <a:effectLst/>
                <a:latin typeface="+mj-lt"/>
                <a:ea typeface="+mj-ea"/>
                <a:cs typeface="+mj-cs"/>
              </a:rPr>
              <a:t>–</a:t>
            </a:r>
            <a:r>
              <a:rPr lang="en-US" dirty="0"/>
              <a:t> Guidance</a:t>
            </a:r>
          </a:p>
        </p:txBody>
      </p:sp>
      <p:sp>
        <p:nvSpPr>
          <p:cNvPr id="4" name="Slide Number Placeholder 3">
            <a:extLst>
              <a:ext uri="{FF2B5EF4-FFF2-40B4-BE49-F238E27FC236}">
                <a16:creationId xmlns:a16="http://schemas.microsoft.com/office/drawing/2014/main" id="{41646304-31EB-A653-B899-9C0E8B9711E9}"/>
              </a:ext>
            </a:extLst>
          </p:cNvPr>
          <p:cNvSpPr>
            <a:spLocks noGrp="1"/>
          </p:cNvSpPr>
          <p:nvPr>
            <p:ph type="sldNum" sz="quarter" idx="12"/>
          </p:nvPr>
        </p:nvSpPr>
        <p:spPr/>
        <p:txBody>
          <a:bodyPr/>
          <a:lstStyle/>
          <a:p>
            <a:fld id="{C7F4977F-522A-4E19-A3B9-FA4675CD4126}" type="slidenum">
              <a:rPr lang="en-US" smtClean="0"/>
              <a:t>18</a:t>
            </a:fld>
            <a:endParaRPr lang="en-US" dirty="0"/>
          </a:p>
        </p:txBody>
      </p:sp>
      <p:sp>
        <p:nvSpPr>
          <p:cNvPr id="10" name="TextBox 9">
            <a:extLst>
              <a:ext uri="{FF2B5EF4-FFF2-40B4-BE49-F238E27FC236}">
                <a16:creationId xmlns:a16="http://schemas.microsoft.com/office/drawing/2014/main" id="{A2EE75AB-F67E-89DF-7C0E-4367E75C2E12}"/>
              </a:ext>
            </a:extLst>
          </p:cNvPr>
          <p:cNvSpPr txBox="1"/>
          <p:nvPr/>
        </p:nvSpPr>
        <p:spPr>
          <a:xfrm>
            <a:off x="108697" y="1371600"/>
            <a:ext cx="8730503" cy="4508927"/>
          </a:xfrm>
          <a:prstGeom prst="rect">
            <a:avLst/>
          </a:prstGeom>
          <a:noFill/>
        </p:spPr>
        <p:txBody>
          <a:bodyPr wrap="square">
            <a:spAutoFit/>
          </a:bodyPr>
          <a:lstStyle/>
          <a:p>
            <a:pPr>
              <a:spcAft>
                <a:spcPts val="600"/>
              </a:spcAft>
            </a:pPr>
            <a:r>
              <a:rPr lang="en-US" sz="2800" b="1" dirty="0"/>
              <a:t>Project Manager </a:t>
            </a:r>
            <a:r>
              <a:rPr lang="en-US" sz="2800" dirty="0"/>
              <a:t>– </a:t>
            </a:r>
          </a:p>
          <a:p>
            <a:pPr marL="285750" indent="-285750">
              <a:spcAft>
                <a:spcPts val="600"/>
              </a:spcAft>
              <a:buFont typeface="Arial" panose="020B0604020202020204" pitchFamily="34" charset="0"/>
              <a:buChar char="•"/>
            </a:pPr>
            <a:r>
              <a:rPr lang="en-US" b="1" dirty="0"/>
              <a:t>Article 2 – A. Protection of Data - </a:t>
            </a:r>
            <a:r>
              <a:rPr lang="en-US" dirty="0"/>
              <a:t>In the event a Data Damage incident occurs Contractor will notify the </a:t>
            </a:r>
            <a:r>
              <a:rPr lang="en-US" b="1" u="sng" dirty="0">
                <a:solidFill>
                  <a:schemeClr val="accent3">
                    <a:lumMod val="75000"/>
                  </a:schemeClr>
                </a:solidFill>
              </a:rPr>
              <a:t>Project Manager </a:t>
            </a:r>
            <a:r>
              <a:rPr lang="en-US" dirty="0"/>
              <a:t>concerning the Data Damage incident, including sufficient information for the </a:t>
            </a:r>
            <a:r>
              <a:rPr lang="en-US" b="1" u="sng" dirty="0">
                <a:solidFill>
                  <a:schemeClr val="accent3">
                    <a:lumMod val="75000"/>
                  </a:schemeClr>
                </a:solidFill>
              </a:rPr>
              <a:t>Project Manager </a:t>
            </a:r>
            <a:r>
              <a:rPr lang="en-US" dirty="0"/>
              <a:t>to determine, in conjunction with Contractor, measures, if any, Contractor must implement to mitigate the Data Damage. </a:t>
            </a:r>
          </a:p>
          <a:p>
            <a:pPr marL="285750" indent="-285750">
              <a:spcAft>
                <a:spcPts val="600"/>
              </a:spcAft>
              <a:buFont typeface="Arial" panose="020B0604020202020204" pitchFamily="34" charset="0"/>
              <a:buChar char="•"/>
            </a:pPr>
            <a:r>
              <a:rPr lang="en-US" b="1" dirty="0"/>
              <a:t>Article 4 - B. Acceptance - </a:t>
            </a:r>
            <a:r>
              <a:rPr lang="en-US" dirty="0"/>
              <a:t>In order to Accept a Deliverable, the ELR, in conjunction with the </a:t>
            </a:r>
            <a:r>
              <a:rPr lang="en-US" b="1" dirty="0">
                <a:solidFill>
                  <a:schemeClr val="accent3">
                    <a:lumMod val="75000"/>
                  </a:schemeClr>
                </a:solidFill>
              </a:rPr>
              <a:t>Project Manager,</a:t>
            </a:r>
            <a:r>
              <a:rPr lang="en-US" b="1" dirty="0"/>
              <a:t> </a:t>
            </a:r>
            <a:r>
              <a:rPr lang="en-US" dirty="0"/>
              <a:t>will perform a Quality Assurance Review of the Deliverable.</a:t>
            </a:r>
          </a:p>
          <a:p>
            <a:pPr marL="285750" indent="-285750">
              <a:spcAft>
                <a:spcPts val="600"/>
              </a:spcAft>
              <a:buFont typeface="Arial" panose="020B0604020202020204" pitchFamily="34" charset="0"/>
              <a:buChar char="•"/>
            </a:pPr>
            <a:r>
              <a:rPr lang="en-US" b="1" dirty="0"/>
              <a:t>Article 12 - B. Personnel Changes -  </a:t>
            </a:r>
            <a:r>
              <a:rPr lang="en-US" dirty="0"/>
              <a:t>Contractor’s personnel replacements must be pre-approved in writing by Procuring Agency’s </a:t>
            </a:r>
            <a:r>
              <a:rPr lang="en-US" b="1" u="sng" dirty="0">
                <a:solidFill>
                  <a:schemeClr val="accent3">
                    <a:lumMod val="75000"/>
                  </a:schemeClr>
                </a:solidFill>
              </a:rPr>
              <a:t>Project Manager</a:t>
            </a:r>
            <a:r>
              <a:rPr lang="en-US" dirty="0"/>
              <a:t>.</a:t>
            </a:r>
          </a:p>
          <a:p>
            <a:pPr marL="285750" indent="-285750">
              <a:spcAft>
                <a:spcPts val="600"/>
              </a:spcAft>
              <a:buFont typeface="Arial" panose="020B0604020202020204" pitchFamily="34" charset="0"/>
              <a:buChar char="•"/>
            </a:pPr>
            <a:r>
              <a:rPr lang="en-US" b="1" dirty="0"/>
              <a:t>Article 14- Change Requests - </a:t>
            </a:r>
            <a:r>
              <a:rPr lang="en-US" dirty="0"/>
              <a:t>The </a:t>
            </a:r>
            <a:r>
              <a:rPr lang="en-US" b="1" u="sng" dirty="0">
                <a:solidFill>
                  <a:schemeClr val="accent3">
                    <a:lumMod val="75000"/>
                  </a:schemeClr>
                </a:solidFill>
              </a:rPr>
              <a:t>Project Manager </a:t>
            </a:r>
            <a:r>
              <a:rPr lang="en-US" dirty="0"/>
              <a:t>will draft written Change Requests for the ELR’s review and approval.</a:t>
            </a:r>
          </a:p>
          <a:p>
            <a:pPr marL="285750" indent="-285750">
              <a:spcAft>
                <a:spcPts val="600"/>
              </a:spcAft>
              <a:buFont typeface="Arial" panose="020B0604020202020204" pitchFamily="34" charset="0"/>
              <a:buChar char="•"/>
            </a:pPr>
            <a:r>
              <a:rPr lang="en-US" b="1" dirty="0"/>
              <a:t>Article 15 - Independent Verification and Validation - </a:t>
            </a:r>
            <a:r>
              <a:rPr lang="en-US" dirty="0"/>
              <a:t>Contractor’s cooperation regarding IV&amp;V includes supplying the IV&amp;V vendor with any/all other information and/or material(s) as directed by the </a:t>
            </a:r>
            <a:r>
              <a:rPr lang="en-US" b="1" u="sng" dirty="0">
                <a:solidFill>
                  <a:schemeClr val="accent3">
                    <a:lumMod val="75000"/>
                  </a:schemeClr>
                </a:solidFill>
              </a:rPr>
              <a:t>Project Manager.</a:t>
            </a:r>
            <a:endParaRPr lang="en-US" dirty="0"/>
          </a:p>
        </p:txBody>
      </p:sp>
    </p:spTree>
    <p:extLst>
      <p:ext uri="{BB962C8B-B14F-4D97-AF65-F5344CB8AC3E}">
        <p14:creationId xmlns:p14="http://schemas.microsoft.com/office/powerpoint/2010/main" val="338848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85E1A-161B-56A9-FE84-CDC4BA427AF6}"/>
              </a:ext>
            </a:extLst>
          </p:cNvPr>
          <p:cNvSpPr>
            <a:spLocks noGrp="1"/>
          </p:cNvSpPr>
          <p:nvPr>
            <p:ph type="title"/>
          </p:nvPr>
        </p:nvSpPr>
        <p:spPr>
          <a:xfrm>
            <a:off x="457200" y="327819"/>
            <a:ext cx="7848600" cy="563562"/>
          </a:xfrm>
        </p:spPr>
        <p:txBody>
          <a:bodyPr>
            <a:noAutofit/>
          </a:bodyPr>
          <a:lstStyle/>
          <a:p>
            <a:r>
              <a:rPr lang="en-US" dirty="0"/>
              <a:t>Agency Executive Level Representative (ELR) – Guidance </a:t>
            </a:r>
          </a:p>
        </p:txBody>
      </p:sp>
      <p:sp>
        <p:nvSpPr>
          <p:cNvPr id="4" name="Slide Number Placeholder 3">
            <a:extLst>
              <a:ext uri="{FF2B5EF4-FFF2-40B4-BE49-F238E27FC236}">
                <a16:creationId xmlns:a16="http://schemas.microsoft.com/office/drawing/2014/main" id="{41646304-31EB-A653-B899-9C0E8B9711E9}"/>
              </a:ext>
            </a:extLst>
          </p:cNvPr>
          <p:cNvSpPr>
            <a:spLocks noGrp="1"/>
          </p:cNvSpPr>
          <p:nvPr>
            <p:ph type="sldNum" sz="quarter" idx="12"/>
          </p:nvPr>
        </p:nvSpPr>
        <p:spPr/>
        <p:txBody>
          <a:bodyPr/>
          <a:lstStyle/>
          <a:p>
            <a:fld id="{C7F4977F-522A-4E19-A3B9-FA4675CD4126}" type="slidenum">
              <a:rPr lang="en-US" smtClean="0"/>
              <a:t>19</a:t>
            </a:fld>
            <a:endParaRPr lang="en-US" dirty="0"/>
          </a:p>
        </p:txBody>
      </p:sp>
      <p:sp>
        <p:nvSpPr>
          <p:cNvPr id="11" name="TextBox 10">
            <a:extLst>
              <a:ext uri="{FF2B5EF4-FFF2-40B4-BE49-F238E27FC236}">
                <a16:creationId xmlns:a16="http://schemas.microsoft.com/office/drawing/2014/main" id="{3F344D84-9B84-B072-EB36-20CA0A6BCAB5}"/>
              </a:ext>
            </a:extLst>
          </p:cNvPr>
          <p:cNvSpPr txBox="1"/>
          <p:nvPr/>
        </p:nvSpPr>
        <p:spPr>
          <a:xfrm>
            <a:off x="152400" y="891381"/>
            <a:ext cx="8730503" cy="5832366"/>
          </a:xfrm>
          <a:prstGeom prst="rect">
            <a:avLst/>
          </a:prstGeom>
          <a:noFill/>
        </p:spPr>
        <p:txBody>
          <a:bodyPr wrap="square">
            <a:spAutoFit/>
          </a:bodyPr>
          <a:lstStyle/>
          <a:p>
            <a:pPr>
              <a:spcAft>
                <a:spcPts val="600"/>
              </a:spcAft>
            </a:pPr>
            <a:r>
              <a:rPr lang="en-US" sz="2400" b="1" dirty="0"/>
              <a:t>Executive Level Representative (ELR) </a:t>
            </a:r>
            <a:r>
              <a:rPr lang="en-US" sz="2400" dirty="0"/>
              <a:t>–</a:t>
            </a:r>
          </a:p>
          <a:p>
            <a:pPr marL="285750" indent="-285750">
              <a:spcAft>
                <a:spcPts val="600"/>
              </a:spcAft>
              <a:buFont typeface="Arial" panose="020B0604020202020204" pitchFamily="34" charset="0"/>
              <a:buChar char="•"/>
            </a:pPr>
            <a:r>
              <a:rPr lang="en-US" b="1" dirty="0"/>
              <a:t>Article 4 – A. Acceptance - </a:t>
            </a:r>
            <a:r>
              <a:rPr lang="en-US" dirty="0"/>
              <a:t>According to Section 13-1-158 NMSA 1978, the </a:t>
            </a:r>
            <a:r>
              <a:rPr lang="en-US" b="1" dirty="0">
                <a:solidFill>
                  <a:srgbClr val="FF0000"/>
                </a:solidFill>
              </a:rPr>
              <a:t>ELR</a:t>
            </a:r>
            <a:r>
              <a:rPr lang="en-US" dirty="0"/>
              <a:t> will determine whether the Deliverable(s) meet(s) the specifications stated in the SOW. Procuring Agency will not pay for any Deliverable until the ELR Accepts the Deliverable in writing.</a:t>
            </a:r>
          </a:p>
          <a:p>
            <a:pPr marL="285750" indent="-285750">
              <a:spcAft>
                <a:spcPts val="600"/>
              </a:spcAft>
              <a:buFont typeface="Arial" panose="020B0604020202020204" pitchFamily="34" charset="0"/>
              <a:buChar char="•"/>
            </a:pPr>
            <a:r>
              <a:rPr lang="en-US" b="1" dirty="0"/>
              <a:t>Article 4 - B. Acceptance - </a:t>
            </a:r>
            <a:r>
              <a:rPr lang="en-US" dirty="0"/>
              <a:t>In the event the </a:t>
            </a:r>
            <a:r>
              <a:rPr lang="en-US" b="1" dirty="0">
                <a:solidFill>
                  <a:srgbClr val="FF0000"/>
                </a:solidFill>
              </a:rPr>
              <a:t>ELR</a:t>
            </a:r>
            <a:r>
              <a:rPr lang="en-US" dirty="0"/>
              <a:t> Accepts a Deliverable the</a:t>
            </a:r>
            <a:r>
              <a:rPr lang="en-US" dirty="0">
                <a:solidFill>
                  <a:srgbClr val="FF0000"/>
                </a:solidFill>
              </a:rPr>
              <a:t> </a:t>
            </a:r>
            <a:r>
              <a:rPr lang="en-US" b="1" dirty="0">
                <a:solidFill>
                  <a:srgbClr val="FF0000"/>
                </a:solidFill>
              </a:rPr>
              <a:t>ELR</a:t>
            </a:r>
            <a:r>
              <a:rPr lang="en-US" dirty="0">
                <a:solidFill>
                  <a:srgbClr val="FF0000"/>
                </a:solidFill>
              </a:rPr>
              <a:t> </a:t>
            </a:r>
            <a:r>
              <a:rPr lang="en-US" dirty="0"/>
              <a:t>will send Contractor the </a:t>
            </a:r>
            <a:r>
              <a:rPr lang="en-US" b="1" dirty="0">
                <a:solidFill>
                  <a:srgbClr val="FF0000"/>
                </a:solidFill>
              </a:rPr>
              <a:t>ELR’s</a:t>
            </a:r>
            <a:r>
              <a:rPr lang="en-US" dirty="0"/>
              <a:t> written Acceptance within the “Acceptance/Rejection Period” from the date the ELR receives each of Contractor’s Payment Invoice(s).</a:t>
            </a:r>
          </a:p>
          <a:p>
            <a:pPr marL="285750" indent="-285750">
              <a:spcAft>
                <a:spcPts val="600"/>
              </a:spcAft>
              <a:buFont typeface="Arial" panose="020B0604020202020204" pitchFamily="34" charset="0"/>
              <a:buChar char="•"/>
            </a:pPr>
            <a:r>
              <a:rPr lang="en-US" b="1" dirty="0"/>
              <a:t>Article 4 - C. Rejection - </a:t>
            </a:r>
            <a:r>
              <a:rPr lang="en-US" dirty="0"/>
              <a:t>The </a:t>
            </a:r>
            <a:r>
              <a:rPr lang="en-US" b="1" dirty="0">
                <a:solidFill>
                  <a:srgbClr val="FF0000"/>
                </a:solidFill>
              </a:rPr>
              <a:t>ELR</a:t>
            </a:r>
            <a:r>
              <a:rPr lang="en-US" dirty="0"/>
              <a:t> is referenced eleven times (11x) in this paragraph with very specific responsibilities if a deliverable(s) is rejected.</a:t>
            </a:r>
          </a:p>
          <a:p>
            <a:pPr marL="285750" indent="-285750">
              <a:spcAft>
                <a:spcPts val="600"/>
              </a:spcAft>
              <a:buFont typeface="Arial" panose="020B0604020202020204" pitchFamily="34" charset="0"/>
              <a:buChar char="•"/>
            </a:pPr>
            <a:r>
              <a:rPr lang="en-US" b="1" dirty="0"/>
              <a:t>Article 11 - B. - Software (Warranty Period) </a:t>
            </a:r>
            <a:r>
              <a:rPr lang="en-US" dirty="0"/>
              <a:t>- Contractor further warrants that Software will meet the Applicable Specifications following Acceptance by the </a:t>
            </a:r>
            <a:r>
              <a:rPr lang="en-US" b="1" dirty="0">
                <a:solidFill>
                  <a:srgbClr val="FF0000"/>
                </a:solidFill>
              </a:rPr>
              <a:t>ELR</a:t>
            </a:r>
            <a:r>
              <a:rPr lang="en-US" dirty="0"/>
              <a:t> and implementation by Procuring Agency.</a:t>
            </a:r>
          </a:p>
          <a:p>
            <a:pPr marL="285750" indent="-285750">
              <a:spcAft>
                <a:spcPts val="600"/>
              </a:spcAft>
              <a:buFont typeface="Arial" panose="020B0604020202020204" pitchFamily="34" charset="0"/>
              <a:buChar char="•"/>
            </a:pPr>
            <a:r>
              <a:rPr lang="en-US" b="1" dirty="0"/>
              <a:t>Article 14 - Change Management - </a:t>
            </a:r>
            <a:r>
              <a:rPr lang="en-US" dirty="0"/>
              <a:t>The </a:t>
            </a:r>
            <a:r>
              <a:rPr lang="en-US" b="1" dirty="0">
                <a:solidFill>
                  <a:srgbClr val="FF0000"/>
                </a:solidFill>
              </a:rPr>
              <a:t>ELR</a:t>
            </a:r>
            <a:r>
              <a:rPr lang="en-US" dirty="0"/>
              <a:t> will provide a written decision concerning each Change Request to Contractor within ten (10) Business Days of the ELR’s receipt of each Change Request. All decisions made by the ELR concerning a Change Request will be deemed final. Each Change Request, once approved by the ELR, will be integrated into the SOW through an Amendment executed by the Parties if required by Article 25, Section 2.</a:t>
            </a:r>
          </a:p>
        </p:txBody>
      </p:sp>
    </p:spTree>
    <p:extLst>
      <p:ext uri="{BB962C8B-B14F-4D97-AF65-F5344CB8AC3E}">
        <p14:creationId xmlns:p14="http://schemas.microsoft.com/office/powerpoint/2010/main" val="51987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a:spcBef>
                <a:spcPts val="0"/>
              </a:spcBef>
              <a:spcAft>
                <a:spcPts val="600"/>
              </a:spcAft>
            </a:pPr>
            <a:r>
              <a:rPr lang="en-US" sz="1800" b="1" dirty="0"/>
              <a:t>Large Contract Template</a:t>
            </a:r>
          </a:p>
          <a:p>
            <a:pPr lvl="1">
              <a:spcBef>
                <a:spcPts val="0"/>
              </a:spcBef>
            </a:pPr>
            <a:r>
              <a:rPr lang="en-US" sz="1400" dirty="0"/>
              <a:t>Used for contracts </a:t>
            </a:r>
            <a:r>
              <a:rPr lang="en-US" sz="1400" u="sng" dirty="0"/>
              <a:t>over</a:t>
            </a:r>
            <a:r>
              <a:rPr lang="en-US" sz="1400" dirty="0"/>
              <a:t> $60,000 or </a:t>
            </a:r>
          </a:p>
          <a:p>
            <a:pPr lvl="1">
              <a:spcBef>
                <a:spcPts val="0"/>
              </a:spcBef>
            </a:pPr>
            <a:r>
              <a:rPr lang="en-US" sz="1400" dirty="0"/>
              <a:t>When term is longer than one year (up to 4 years) or </a:t>
            </a:r>
          </a:p>
          <a:p>
            <a:pPr lvl="1">
              <a:spcBef>
                <a:spcPts val="0"/>
              </a:spcBef>
            </a:pPr>
            <a:r>
              <a:rPr lang="en-US" sz="1400" dirty="0"/>
              <a:t>if preferred by Procuring Agency. </a:t>
            </a:r>
          </a:p>
          <a:p>
            <a:pPr lvl="1">
              <a:spcBef>
                <a:spcPts val="0"/>
              </a:spcBef>
            </a:pPr>
            <a:r>
              <a:rPr lang="en-US" sz="1400" dirty="0"/>
              <a:t>Always reviewed by DoIT EPMO. </a:t>
            </a:r>
          </a:p>
          <a:p>
            <a:pPr>
              <a:spcBef>
                <a:spcPts val="600"/>
              </a:spcBef>
              <a:spcAft>
                <a:spcPts val="600"/>
              </a:spcAft>
            </a:pPr>
            <a:r>
              <a:rPr lang="en-US" sz="1800" b="1" dirty="0"/>
              <a:t>Small Contract Template </a:t>
            </a:r>
          </a:p>
          <a:p>
            <a:pPr lvl="1">
              <a:spcBef>
                <a:spcPts val="0"/>
              </a:spcBef>
            </a:pPr>
            <a:r>
              <a:rPr lang="en-US" sz="1400" dirty="0"/>
              <a:t>Used for contracts under $60,000, </a:t>
            </a:r>
          </a:p>
          <a:p>
            <a:pPr lvl="1">
              <a:spcBef>
                <a:spcPts val="0"/>
              </a:spcBef>
            </a:pPr>
            <a:r>
              <a:rPr lang="en-US" sz="1400" dirty="0"/>
              <a:t>Term is one year or less,</a:t>
            </a:r>
          </a:p>
          <a:p>
            <a:pPr lvl="1">
              <a:spcBef>
                <a:spcPts val="0"/>
              </a:spcBef>
            </a:pPr>
            <a:r>
              <a:rPr lang="en-US" sz="1400" dirty="0"/>
              <a:t>Reviewed and Signed by DoIT if the contract is related  </a:t>
            </a:r>
          </a:p>
          <a:p>
            <a:pPr>
              <a:spcBef>
                <a:spcPts val="600"/>
              </a:spcBef>
              <a:spcAft>
                <a:spcPts val="600"/>
              </a:spcAft>
            </a:pPr>
            <a:r>
              <a:rPr lang="en-US" sz="1800" b="1" dirty="0"/>
              <a:t>Purchase Orders</a:t>
            </a:r>
          </a:p>
          <a:p>
            <a:pPr marL="347663" lvl="1" indent="0">
              <a:spcBef>
                <a:spcPts val="0"/>
              </a:spcBef>
              <a:spcAft>
                <a:spcPts val="600"/>
              </a:spcAft>
              <a:buNone/>
            </a:pPr>
            <a:r>
              <a:rPr lang="en-US" sz="1400" dirty="0"/>
              <a:t>For IT procurements </a:t>
            </a:r>
            <a:r>
              <a:rPr lang="en-US" sz="1400" b="1" i="1" dirty="0"/>
              <a:t>other</a:t>
            </a:r>
            <a:r>
              <a:rPr lang="en-US" sz="1400" i="1" dirty="0"/>
              <a:t> than </a:t>
            </a:r>
            <a:r>
              <a:rPr lang="en-US" sz="1400" dirty="0"/>
              <a:t>IT professional services contracts, Cabinet Level CIOs may approve IT purchases/leases for renewal of software licenses, hardware maintenance, and support for services such as printers, copiers, and facility maintenance at or below one hundred thousand dollars ($100,000) using a purchase order and that are:</a:t>
            </a:r>
          </a:p>
          <a:p>
            <a:pPr lvl="1">
              <a:spcBef>
                <a:spcPts val="0"/>
              </a:spcBef>
              <a:spcAft>
                <a:spcPts val="600"/>
              </a:spcAft>
            </a:pPr>
            <a:r>
              <a:rPr lang="en-US" sz="1400" dirty="0"/>
              <a:t>not restricted by IT Consolidation directives listed in </a:t>
            </a:r>
            <a:r>
              <a:rPr lang="en-US" sz="1400" dirty="0">
                <a:hlinkClick r:id="rId2">
                  <a:extLst>
                    <a:ext uri="{A12FA001-AC4F-418D-AE19-62706E023703}">
                      <ahyp:hlinkClr xmlns:ahyp="http://schemas.microsoft.com/office/drawing/2018/hyperlinkcolor" val="tx"/>
                    </a:ext>
                  </a:extLst>
                </a:hlinkClick>
              </a:rPr>
              <a:t>Executive Order (EO) 2008-11</a:t>
            </a:r>
            <a:r>
              <a:rPr lang="en-US" sz="1400" dirty="0"/>
              <a:t>; </a:t>
            </a:r>
          </a:p>
          <a:p>
            <a:pPr lvl="1">
              <a:spcBef>
                <a:spcPts val="0"/>
              </a:spcBef>
              <a:spcAft>
                <a:spcPts val="600"/>
              </a:spcAft>
            </a:pPr>
            <a:r>
              <a:rPr lang="en-US" sz="1400" dirty="0"/>
              <a:t>included in and are consistent with the Agency IT plan, state architectural standards and the State IT Strategic Plan;</a:t>
            </a:r>
          </a:p>
          <a:p>
            <a:pPr lvl="1">
              <a:spcBef>
                <a:spcPts val="0"/>
              </a:spcBef>
              <a:spcAft>
                <a:spcPts val="600"/>
              </a:spcAft>
            </a:pPr>
            <a:r>
              <a:rPr lang="en-US" sz="1400" dirty="0"/>
              <a:t>not part of an IT project or initiative requiring DoIT approval; and</a:t>
            </a:r>
          </a:p>
          <a:p>
            <a:pPr lvl="1">
              <a:spcBef>
                <a:spcPts val="0"/>
              </a:spcBef>
              <a:spcAft>
                <a:spcPts val="600"/>
              </a:spcAft>
            </a:pPr>
            <a:r>
              <a:rPr lang="en-US" sz="1400" dirty="0"/>
              <a:t>not deemed by DoIT to possess substantial risk.</a:t>
            </a:r>
          </a:p>
        </p:txBody>
      </p:sp>
      <p:sp>
        <p:nvSpPr>
          <p:cNvPr id="4" name="Slide Number Placeholder 3">
            <a:extLst>
              <a:ext uri="{FF2B5EF4-FFF2-40B4-BE49-F238E27FC236}">
                <a16:creationId xmlns:a16="http://schemas.microsoft.com/office/drawing/2014/main" id="{E999EBC6-25E3-4650-9382-94DC2E35260D}"/>
              </a:ext>
            </a:extLst>
          </p:cNvPr>
          <p:cNvSpPr>
            <a:spLocks noGrp="1"/>
          </p:cNvSpPr>
          <p:nvPr>
            <p:ph type="sldNum" sz="quarter" idx="12"/>
          </p:nvPr>
        </p:nvSpPr>
        <p:spPr/>
        <p:txBody>
          <a:bodyPr/>
          <a:lstStyle/>
          <a:p>
            <a:fld id="{4D01ED7E-E0D3-4834-A753-F3CD50758E76}" type="slidenum">
              <a:rPr lang="en-US" smtClean="0"/>
              <a:t>2</a:t>
            </a:fld>
            <a:endParaRPr lang="en-US"/>
          </a:p>
        </p:txBody>
      </p:sp>
      <p:sp>
        <p:nvSpPr>
          <p:cNvPr id="6" name="Title 5">
            <a:extLst>
              <a:ext uri="{FF2B5EF4-FFF2-40B4-BE49-F238E27FC236}">
                <a16:creationId xmlns:a16="http://schemas.microsoft.com/office/drawing/2014/main" id="{1B4F8DD0-D65F-909D-F812-4CC72FBC5579}"/>
              </a:ext>
            </a:extLst>
          </p:cNvPr>
          <p:cNvSpPr>
            <a:spLocks noGrp="1"/>
          </p:cNvSpPr>
          <p:nvPr>
            <p:ph type="title"/>
          </p:nvPr>
        </p:nvSpPr>
        <p:spPr/>
        <p:txBody>
          <a:bodyPr/>
          <a:lstStyle/>
          <a:p>
            <a:r>
              <a:rPr lang="en-US" dirty="0"/>
              <a:t>Large Contract Review - Criteria</a:t>
            </a:r>
          </a:p>
        </p:txBody>
      </p:sp>
    </p:spTree>
    <p:extLst>
      <p:ext uri="{BB962C8B-B14F-4D97-AF65-F5344CB8AC3E}">
        <p14:creationId xmlns:p14="http://schemas.microsoft.com/office/powerpoint/2010/main" val="159356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FA09040-AC53-4A34-82A9-015FC463234D}"/>
              </a:ext>
            </a:extLst>
          </p:cNvPr>
          <p:cNvSpPr>
            <a:spLocks noGrp="1"/>
          </p:cNvSpPr>
          <p:nvPr>
            <p:ph type="sldNum" sz="quarter" idx="12"/>
          </p:nvPr>
        </p:nvSpPr>
        <p:spPr/>
        <p:txBody>
          <a:bodyPr/>
          <a:lstStyle/>
          <a:p>
            <a:fld id="{4D01ED7E-E0D3-4834-A753-F3CD50758E76}" type="slidenum">
              <a:rPr lang="en-US" smtClean="0"/>
              <a:t>20</a:t>
            </a:fld>
            <a:endParaRPr lang="en-US"/>
          </a:p>
        </p:txBody>
      </p:sp>
      <p:sp>
        <p:nvSpPr>
          <p:cNvPr id="8" name="Title 7">
            <a:extLst>
              <a:ext uri="{FF2B5EF4-FFF2-40B4-BE49-F238E27FC236}">
                <a16:creationId xmlns:a16="http://schemas.microsoft.com/office/drawing/2014/main" id="{6E86907C-C06C-2CAC-2060-D5A6B60FBF65}"/>
              </a:ext>
            </a:extLst>
          </p:cNvPr>
          <p:cNvSpPr>
            <a:spLocks noGrp="1"/>
          </p:cNvSpPr>
          <p:nvPr>
            <p:ph type="title"/>
          </p:nvPr>
        </p:nvSpPr>
        <p:spPr/>
        <p:txBody>
          <a:bodyPr/>
          <a:lstStyle/>
          <a:p>
            <a:r>
              <a:rPr lang="en-US" dirty="0"/>
              <a:t>Article 2.F. License – Template</a:t>
            </a:r>
          </a:p>
        </p:txBody>
      </p:sp>
      <p:pic>
        <p:nvPicPr>
          <p:cNvPr id="7" name="Picture 6">
            <a:extLst>
              <a:ext uri="{FF2B5EF4-FFF2-40B4-BE49-F238E27FC236}">
                <a16:creationId xmlns:a16="http://schemas.microsoft.com/office/drawing/2014/main" id="{2CAB46EC-8825-C5B0-DCB9-E75D395115B5}"/>
              </a:ext>
            </a:extLst>
          </p:cNvPr>
          <p:cNvPicPr>
            <a:picLocks noChangeAspect="1"/>
          </p:cNvPicPr>
          <p:nvPr/>
        </p:nvPicPr>
        <p:blipFill>
          <a:blip r:embed="rId2"/>
          <a:stretch>
            <a:fillRect/>
          </a:stretch>
        </p:blipFill>
        <p:spPr>
          <a:xfrm>
            <a:off x="571500" y="2225537"/>
            <a:ext cx="7953375" cy="2190750"/>
          </a:xfrm>
          <a:prstGeom prst="rect">
            <a:avLst/>
          </a:prstGeom>
        </p:spPr>
      </p:pic>
      <p:pic>
        <p:nvPicPr>
          <p:cNvPr id="10" name="Picture 9">
            <a:extLst>
              <a:ext uri="{FF2B5EF4-FFF2-40B4-BE49-F238E27FC236}">
                <a16:creationId xmlns:a16="http://schemas.microsoft.com/office/drawing/2014/main" id="{B71B2EA9-6975-FAB7-AA1A-97CCD198846E}"/>
              </a:ext>
            </a:extLst>
          </p:cNvPr>
          <p:cNvPicPr>
            <a:picLocks noChangeAspect="1"/>
          </p:cNvPicPr>
          <p:nvPr/>
        </p:nvPicPr>
        <p:blipFill>
          <a:blip r:embed="rId3"/>
          <a:stretch>
            <a:fillRect/>
          </a:stretch>
        </p:blipFill>
        <p:spPr>
          <a:xfrm>
            <a:off x="1066800" y="4419600"/>
            <a:ext cx="7458075" cy="495300"/>
          </a:xfrm>
          <a:prstGeom prst="rect">
            <a:avLst/>
          </a:prstGeom>
        </p:spPr>
      </p:pic>
    </p:spTree>
    <p:extLst>
      <p:ext uri="{BB962C8B-B14F-4D97-AF65-F5344CB8AC3E}">
        <p14:creationId xmlns:p14="http://schemas.microsoft.com/office/powerpoint/2010/main" val="602012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1E7DC3-6EC9-44AD-B086-A81AA2866964}"/>
              </a:ext>
            </a:extLst>
          </p:cNvPr>
          <p:cNvSpPr>
            <a:spLocks noGrp="1"/>
          </p:cNvSpPr>
          <p:nvPr>
            <p:ph type="sldNum" sz="quarter" idx="12"/>
          </p:nvPr>
        </p:nvSpPr>
        <p:spPr/>
        <p:txBody>
          <a:bodyPr/>
          <a:lstStyle/>
          <a:p>
            <a:fld id="{4D01ED7E-E0D3-4834-A753-F3CD50758E76}" type="slidenum">
              <a:rPr lang="en-US" smtClean="0"/>
              <a:t>21</a:t>
            </a:fld>
            <a:endParaRPr lang="en-US"/>
          </a:p>
        </p:txBody>
      </p:sp>
      <p:sp>
        <p:nvSpPr>
          <p:cNvPr id="7" name="Title 6">
            <a:extLst>
              <a:ext uri="{FF2B5EF4-FFF2-40B4-BE49-F238E27FC236}">
                <a16:creationId xmlns:a16="http://schemas.microsoft.com/office/drawing/2014/main" id="{AB13345C-AA80-39B2-CDEC-E46C949EBDC4}"/>
              </a:ext>
            </a:extLst>
          </p:cNvPr>
          <p:cNvSpPr>
            <a:spLocks noGrp="1"/>
          </p:cNvSpPr>
          <p:nvPr>
            <p:ph type="title"/>
          </p:nvPr>
        </p:nvSpPr>
        <p:spPr/>
        <p:txBody>
          <a:bodyPr/>
          <a:lstStyle/>
          <a:p>
            <a:r>
              <a:rPr lang="en-US" sz="2400" kern="1200" dirty="0">
                <a:solidFill>
                  <a:schemeClr val="bg1"/>
                </a:solidFill>
                <a:effectLst/>
                <a:latin typeface="+mj-lt"/>
                <a:ea typeface="+mj-ea"/>
                <a:cs typeface="+mj-cs"/>
              </a:rPr>
              <a:t>Article 2.F. </a:t>
            </a:r>
            <a:r>
              <a:rPr lang="en-US" dirty="0"/>
              <a:t>License – Guidance and Examples</a:t>
            </a:r>
          </a:p>
        </p:txBody>
      </p:sp>
      <p:sp>
        <p:nvSpPr>
          <p:cNvPr id="16" name="TextBox 15">
            <a:extLst>
              <a:ext uri="{FF2B5EF4-FFF2-40B4-BE49-F238E27FC236}">
                <a16:creationId xmlns:a16="http://schemas.microsoft.com/office/drawing/2014/main" id="{315498C8-5BFB-9124-0002-E02D1A040D60}"/>
              </a:ext>
            </a:extLst>
          </p:cNvPr>
          <p:cNvSpPr txBox="1"/>
          <p:nvPr/>
        </p:nvSpPr>
        <p:spPr>
          <a:xfrm>
            <a:off x="399675" y="1349934"/>
            <a:ext cx="8259908" cy="1277273"/>
          </a:xfrm>
          <a:prstGeom prst="rect">
            <a:avLst/>
          </a:prstGeom>
          <a:noFill/>
          <a:ln w="6350">
            <a:solidFill>
              <a:schemeClr val="tx1"/>
            </a:solidFill>
          </a:ln>
        </p:spPr>
        <p:txBody>
          <a:bodyPr wrap="square">
            <a:spAutoFit/>
          </a:bodyPr>
          <a:lstStyle/>
          <a:p>
            <a:pPr>
              <a:spcAft>
                <a:spcPts val="600"/>
              </a:spcAft>
            </a:pPr>
            <a:r>
              <a:rPr lang="en-US" b="1" dirty="0"/>
              <a:t>Choice #1 – Perpetual License</a:t>
            </a:r>
          </a:p>
          <a:p>
            <a:pPr>
              <a:spcAft>
                <a:spcPts val="600"/>
              </a:spcAft>
            </a:pPr>
            <a:r>
              <a:rPr lang="en-US" dirty="0"/>
              <a:t>Used when the State will “own” the license of the software being produced or provided by the Contractor.  This implies no additional “license costs” are required to use the software indefinitely.    </a:t>
            </a:r>
          </a:p>
        </p:txBody>
      </p:sp>
      <p:sp>
        <p:nvSpPr>
          <p:cNvPr id="11" name="TextBox 10">
            <a:extLst>
              <a:ext uri="{FF2B5EF4-FFF2-40B4-BE49-F238E27FC236}">
                <a16:creationId xmlns:a16="http://schemas.microsoft.com/office/drawing/2014/main" id="{AD911825-ED7A-F406-D5A3-1FA6F93F0D67}"/>
              </a:ext>
            </a:extLst>
          </p:cNvPr>
          <p:cNvSpPr txBox="1"/>
          <p:nvPr/>
        </p:nvSpPr>
        <p:spPr>
          <a:xfrm>
            <a:off x="394447" y="2960581"/>
            <a:ext cx="8291640" cy="1554272"/>
          </a:xfrm>
          <a:prstGeom prst="rect">
            <a:avLst/>
          </a:prstGeom>
          <a:noFill/>
          <a:ln w="6350">
            <a:solidFill>
              <a:schemeClr val="tx1"/>
            </a:solidFill>
          </a:ln>
        </p:spPr>
        <p:txBody>
          <a:bodyPr wrap="square">
            <a:spAutoFit/>
          </a:bodyPr>
          <a:lstStyle/>
          <a:p>
            <a:pPr>
              <a:spcAft>
                <a:spcPts val="600"/>
              </a:spcAft>
            </a:pPr>
            <a:r>
              <a:rPr lang="en-US" b="1" dirty="0"/>
              <a:t>Choice #2 –  Required for Term of Agreement</a:t>
            </a:r>
          </a:p>
          <a:p>
            <a:pPr>
              <a:spcAft>
                <a:spcPts val="600"/>
              </a:spcAft>
            </a:pPr>
            <a:r>
              <a:rPr lang="en-US" dirty="0"/>
              <a:t>Used when the license of the software being produced or provided by the Contractor is directly tied to the </a:t>
            </a:r>
            <a:r>
              <a:rPr lang="en-US" b="1" u="sng" dirty="0"/>
              <a:t>Term of the Agreement</a:t>
            </a:r>
            <a:r>
              <a:rPr lang="en-US" dirty="0"/>
              <a:t>.  The “license cost” is assumed to be included in Exhibit A - Scope of Work and any related Contractor responsibilities described. This section should align with E. Source Code selection  </a:t>
            </a:r>
          </a:p>
        </p:txBody>
      </p:sp>
      <p:sp>
        <p:nvSpPr>
          <p:cNvPr id="12" name="TextBox 11">
            <a:extLst>
              <a:ext uri="{FF2B5EF4-FFF2-40B4-BE49-F238E27FC236}">
                <a16:creationId xmlns:a16="http://schemas.microsoft.com/office/drawing/2014/main" id="{F2C8901A-3EDD-8FD5-E02E-95D8C75BE700}"/>
              </a:ext>
            </a:extLst>
          </p:cNvPr>
          <p:cNvSpPr txBox="1"/>
          <p:nvPr/>
        </p:nvSpPr>
        <p:spPr>
          <a:xfrm>
            <a:off x="367943" y="4848227"/>
            <a:ext cx="8291640" cy="723275"/>
          </a:xfrm>
          <a:prstGeom prst="rect">
            <a:avLst/>
          </a:prstGeom>
          <a:noFill/>
          <a:ln w="6350">
            <a:solidFill>
              <a:schemeClr val="tx1"/>
            </a:solidFill>
          </a:ln>
        </p:spPr>
        <p:txBody>
          <a:bodyPr wrap="square">
            <a:spAutoFit/>
          </a:bodyPr>
          <a:lstStyle/>
          <a:p>
            <a:pPr>
              <a:spcAft>
                <a:spcPts val="600"/>
              </a:spcAft>
            </a:pPr>
            <a:r>
              <a:rPr lang="en-US" b="1" dirty="0"/>
              <a:t>Choice #3 – Not Applicable</a:t>
            </a:r>
          </a:p>
          <a:p>
            <a:pPr>
              <a:spcAft>
                <a:spcPts val="600"/>
              </a:spcAft>
            </a:pPr>
            <a:r>
              <a:rPr lang="en-US" dirty="0"/>
              <a:t>Used for services or any other instances when the Contractor is not providing software.  </a:t>
            </a:r>
          </a:p>
        </p:txBody>
      </p:sp>
    </p:spTree>
    <p:extLst>
      <p:ext uri="{BB962C8B-B14F-4D97-AF65-F5344CB8AC3E}">
        <p14:creationId xmlns:p14="http://schemas.microsoft.com/office/powerpoint/2010/main" val="423305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1E7DC3-6EC9-44AD-B086-A81AA2866964}"/>
              </a:ext>
            </a:extLst>
          </p:cNvPr>
          <p:cNvSpPr>
            <a:spLocks noGrp="1"/>
          </p:cNvSpPr>
          <p:nvPr>
            <p:ph type="sldNum" sz="quarter" idx="12"/>
          </p:nvPr>
        </p:nvSpPr>
        <p:spPr/>
        <p:txBody>
          <a:bodyPr/>
          <a:lstStyle/>
          <a:p>
            <a:fld id="{4D01ED7E-E0D3-4834-A753-F3CD50758E76}" type="slidenum">
              <a:rPr lang="en-US" smtClean="0"/>
              <a:t>22</a:t>
            </a:fld>
            <a:endParaRPr lang="en-US"/>
          </a:p>
        </p:txBody>
      </p:sp>
      <p:sp>
        <p:nvSpPr>
          <p:cNvPr id="7" name="Title 6">
            <a:extLst>
              <a:ext uri="{FF2B5EF4-FFF2-40B4-BE49-F238E27FC236}">
                <a16:creationId xmlns:a16="http://schemas.microsoft.com/office/drawing/2014/main" id="{AB13345C-AA80-39B2-CDEC-E46C949EBDC4}"/>
              </a:ext>
            </a:extLst>
          </p:cNvPr>
          <p:cNvSpPr>
            <a:spLocks noGrp="1"/>
          </p:cNvSpPr>
          <p:nvPr>
            <p:ph type="title"/>
          </p:nvPr>
        </p:nvSpPr>
        <p:spPr/>
        <p:txBody>
          <a:bodyPr/>
          <a:lstStyle/>
          <a:p>
            <a:r>
              <a:rPr lang="en-US" sz="2400" kern="1200" dirty="0">
                <a:solidFill>
                  <a:schemeClr val="bg1"/>
                </a:solidFill>
                <a:effectLst/>
                <a:latin typeface="+mj-lt"/>
                <a:ea typeface="+mj-ea"/>
                <a:cs typeface="+mj-cs"/>
              </a:rPr>
              <a:t>Article 2.F. </a:t>
            </a:r>
            <a:r>
              <a:rPr lang="en-US" dirty="0"/>
              <a:t>License </a:t>
            </a:r>
            <a:r>
              <a:rPr lang="en-US" sz="2400" kern="1200" dirty="0">
                <a:solidFill>
                  <a:schemeClr val="bg1"/>
                </a:solidFill>
                <a:effectLst/>
                <a:latin typeface="+mj-lt"/>
                <a:ea typeface="+mj-ea"/>
                <a:cs typeface="+mj-cs"/>
              </a:rPr>
              <a:t>–</a:t>
            </a:r>
            <a:r>
              <a:rPr lang="en-US" dirty="0"/>
              <a:t> Examples</a:t>
            </a:r>
          </a:p>
        </p:txBody>
      </p:sp>
      <p:sp>
        <p:nvSpPr>
          <p:cNvPr id="3" name="TextBox 2">
            <a:extLst>
              <a:ext uri="{FF2B5EF4-FFF2-40B4-BE49-F238E27FC236}">
                <a16:creationId xmlns:a16="http://schemas.microsoft.com/office/drawing/2014/main" id="{E4B6D5D9-D817-F298-E8B0-A673B181481F}"/>
              </a:ext>
            </a:extLst>
          </p:cNvPr>
          <p:cNvSpPr txBox="1"/>
          <p:nvPr/>
        </p:nvSpPr>
        <p:spPr>
          <a:xfrm>
            <a:off x="257143" y="2209800"/>
            <a:ext cx="3612421" cy="2816156"/>
          </a:xfrm>
          <a:prstGeom prst="rect">
            <a:avLst/>
          </a:prstGeom>
          <a:noFill/>
          <a:ln w="6350">
            <a:solidFill>
              <a:schemeClr val="tx1"/>
            </a:solidFill>
          </a:ln>
        </p:spPr>
        <p:txBody>
          <a:bodyPr wrap="square">
            <a:spAutoFit/>
          </a:bodyPr>
          <a:lstStyle/>
          <a:p>
            <a:pPr>
              <a:spcAft>
                <a:spcPts val="600"/>
              </a:spcAft>
            </a:pPr>
            <a:r>
              <a:rPr lang="en-US" b="1" dirty="0"/>
              <a:t>Choice #1 – Perpetual License</a:t>
            </a:r>
          </a:p>
          <a:p>
            <a:pPr>
              <a:spcAft>
                <a:spcPts val="600"/>
              </a:spcAft>
            </a:pPr>
            <a:r>
              <a:rPr lang="en-US" dirty="0"/>
              <a:t>Used when the Procuring Agency/State will “own” the license of the software being produced or provided by the Contractor.  </a:t>
            </a:r>
          </a:p>
          <a:p>
            <a:pPr>
              <a:spcAft>
                <a:spcPts val="600"/>
              </a:spcAft>
            </a:pPr>
            <a:endParaRPr lang="en-US" dirty="0"/>
          </a:p>
          <a:p>
            <a:pPr>
              <a:spcAft>
                <a:spcPts val="600"/>
              </a:spcAft>
            </a:pPr>
            <a:r>
              <a:rPr lang="en-US" dirty="0"/>
              <a:t>This implies use the software </a:t>
            </a:r>
            <a:r>
              <a:rPr lang="en-US" dirty="0" err="1"/>
              <a:t>indefiniteno</a:t>
            </a:r>
            <a:r>
              <a:rPr lang="en-US" dirty="0"/>
              <a:t> additional “license costs” are required to </a:t>
            </a:r>
            <a:r>
              <a:rPr lang="en-US" dirty="0" err="1"/>
              <a:t>ly</a:t>
            </a:r>
            <a:r>
              <a:rPr lang="en-US" dirty="0"/>
              <a:t>.    </a:t>
            </a:r>
          </a:p>
        </p:txBody>
      </p:sp>
      <p:pic>
        <p:nvPicPr>
          <p:cNvPr id="9" name="Picture 8">
            <a:extLst>
              <a:ext uri="{FF2B5EF4-FFF2-40B4-BE49-F238E27FC236}">
                <a16:creationId xmlns:a16="http://schemas.microsoft.com/office/drawing/2014/main" id="{FC9F20D9-260E-D539-4F7F-9CA9A0CFD9D6}"/>
              </a:ext>
            </a:extLst>
          </p:cNvPr>
          <p:cNvPicPr>
            <a:picLocks noChangeAspect="1"/>
          </p:cNvPicPr>
          <p:nvPr/>
        </p:nvPicPr>
        <p:blipFill>
          <a:blip r:embed="rId2"/>
          <a:stretch>
            <a:fillRect/>
          </a:stretch>
        </p:blipFill>
        <p:spPr>
          <a:xfrm>
            <a:off x="3902694" y="1336454"/>
            <a:ext cx="4786164" cy="4951489"/>
          </a:xfrm>
          <a:prstGeom prst="rect">
            <a:avLst/>
          </a:prstGeom>
        </p:spPr>
      </p:pic>
    </p:spTree>
    <p:extLst>
      <p:ext uri="{BB962C8B-B14F-4D97-AF65-F5344CB8AC3E}">
        <p14:creationId xmlns:p14="http://schemas.microsoft.com/office/powerpoint/2010/main" val="1648635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1E7DC3-6EC9-44AD-B086-A81AA2866964}"/>
              </a:ext>
            </a:extLst>
          </p:cNvPr>
          <p:cNvSpPr>
            <a:spLocks noGrp="1"/>
          </p:cNvSpPr>
          <p:nvPr>
            <p:ph type="sldNum" sz="quarter" idx="12"/>
          </p:nvPr>
        </p:nvSpPr>
        <p:spPr/>
        <p:txBody>
          <a:bodyPr/>
          <a:lstStyle/>
          <a:p>
            <a:fld id="{4D01ED7E-E0D3-4834-A753-F3CD50758E76}" type="slidenum">
              <a:rPr lang="en-US" smtClean="0"/>
              <a:t>23</a:t>
            </a:fld>
            <a:endParaRPr lang="en-US"/>
          </a:p>
        </p:txBody>
      </p:sp>
      <p:sp>
        <p:nvSpPr>
          <p:cNvPr id="7" name="Title 6">
            <a:extLst>
              <a:ext uri="{FF2B5EF4-FFF2-40B4-BE49-F238E27FC236}">
                <a16:creationId xmlns:a16="http://schemas.microsoft.com/office/drawing/2014/main" id="{AB13345C-AA80-39B2-CDEC-E46C949EBDC4}"/>
              </a:ext>
            </a:extLst>
          </p:cNvPr>
          <p:cNvSpPr>
            <a:spLocks noGrp="1"/>
          </p:cNvSpPr>
          <p:nvPr>
            <p:ph type="title"/>
          </p:nvPr>
        </p:nvSpPr>
        <p:spPr/>
        <p:txBody>
          <a:bodyPr/>
          <a:lstStyle/>
          <a:p>
            <a:r>
              <a:rPr lang="en-US" sz="2400" kern="1200">
                <a:solidFill>
                  <a:schemeClr val="bg1"/>
                </a:solidFill>
                <a:effectLst/>
                <a:latin typeface="+mj-lt"/>
                <a:ea typeface="+mj-ea"/>
                <a:cs typeface="+mj-cs"/>
              </a:rPr>
              <a:t>Article 2.F. </a:t>
            </a:r>
            <a:r>
              <a:rPr lang="en-US"/>
              <a:t>License </a:t>
            </a:r>
            <a:r>
              <a:rPr lang="en-US" sz="2400" kern="1200">
                <a:solidFill>
                  <a:schemeClr val="bg1"/>
                </a:solidFill>
                <a:effectLst/>
                <a:latin typeface="+mj-lt"/>
                <a:ea typeface="+mj-ea"/>
                <a:cs typeface="+mj-cs"/>
              </a:rPr>
              <a:t>–</a:t>
            </a:r>
            <a:r>
              <a:rPr lang="en-US"/>
              <a:t> Examples</a:t>
            </a:r>
            <a:endParaRPr lang="en-US" dirty="0"/>
          </a:p>
        </p:txBody>
      </p:sp>
      <p:pic>
        <p:nvPicPr>
          <p:cNvPr id="6" name="Picture 5">
            <a:extLst>
              <a:ext uri="{FF2B5EF4-FFF2-40B4-BE49-F238E27FC236}">
                <a16:creationId xmlns:a16="http://schemas.microsoft.com/office/drawing/2014/main" id="{43B4F8FC-674F-E496-93C0-0A8956DF4002}"/>
              </a:ext>
            </a:extLst>
          </p:cNvPr>
          <p:cNvPicPr>
            <a:picLocks noChangeAspect="1"/>
          </p:cNvPicPr>
          <p:nvPr/>
        </p:nvPicPr>
        <p:blipFill>
          <a:blip r:embed="rId2"/>
          <a:stretch>
            <a:fillRect/>
          </a:stretch>
        </p:blipFill>
        <p:spPr>
          <a:xfrm>
            <a:off x="3792685" y="1295400"/>
            <a:ext cx="4893402" cy="4973146"/>
          </a:xfrm>
          <a:prstGeom prst="rect">
            <a:avLst/>
          </a:prstGeom>
        </p:spPr>
      </p:pic>
      <p:sp>
        <p:nvSpPr>
          <p:cNvPr id="2" name="TextBox 1">
            <a:extLst>
              <a:ext uri="{FF2B5EF4-FFF2-40B4-BE49-F238E27FC236}">
                <a16:creationId xmlns:a16="http://schemas.microsoft.com/office/drawing/2014/main" id="{D2AB6942-55E6-9F03-C643-A768FBF05352}"/>
              </a:ext>
            </a:extLst>
          </p:cNvPr>
          <p:cNvSpPr txBox="1"/>
          <p:nvPr/>
        </p:nvSpPr>
        <p:spPr>
          <a:xfrm>
            <a:off x="228600" y="1600200"/>
            <a:ext cx="3536220" cy="4201150"/>
          </a:xfrm>
          <a:prstGeom prst="rect">
            <a:avLst/>
          </a:prstGeom>
          <a:noFill/>
          <a:ln w="6350">
            <a:solidFill>
              <a:schemeClr val="tx1"/>
            </a:solidFill>
          </a:ln>
        </p:spPr>
        <p:txBody>
          <a:bodyPr wrap="square">
            <a:spAutoFit/>
          </a:bodyPr>
          <a:lstStyle/>
          <a:p>
            <a:pPr>
              <a:spcAft>
                <a:spcPts val="600"/>
              </a:spcAft>
            </a:pPr>
            <a:r>
              <a:rPr lang="en-US" b="1" dirty="0"/>
              <a:t>Choice #2 –  Required for Term of Agreement</a:t>
            </a:r>
          </a:p>
          <a:p>
            <a:pPr>
              <a:spcAft>
                <a:spcPts val="600"/>
              </a:spcAft>
            </a:pPr>
            <a:r>
              <a:rPr lang="en-US" dirty="0"/>
              <a:t>Used when the license of the software being produced or provided by the Contractor is directly tied to the </a:t>
            </a:r>
            <a:r>
              <a:rPr lang="en-US" b="1" u="sng" dirty="0"/>
              <a:t>Term of the Agreement</a:t>
            </a:r>
            <a:r>
              <a:rPr lang="en-US" dirty="0"/>
              <a:t>.  </a:t>
            </a:r>
          </a:p>
          <a:p>
            <a:pPr>
              <a:spcAft>
                <a:spcPts val="600"/>
              </a:spcAft>
            </a:pPr>
            <a:endParaRPr lang="en-US" dirty="0"/>
          </a:p>
          <a:p>
            <a:pPr>
              <a:spcAft>
                <a:spcPts val="600"/>
              </a:spcAft>
            </a:pPr>
            <a:r>
              <a:rPr lang="en-US" dirty="0"/>
              <a:t>A description of the Procuring Agency rights, and the Contractor’s responsibilities related to the License should be included as a deliverable/tasks in Exhibit A - Scope of Work.  </a:t>
            </a:r>
          </a:p>
        </p:txBody>
      </p:sp>
    </p:spTree>
    <p:extLst>
      <p:ext uri="{BB962C8B-B14F-4D97-AF65-F5344CB8AC3E}">
        <p14:creationId xmlns:p14="http://schemas.microsoft.com/office/powerpoint/2010/main" val="333256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06E246-888D-4213-9986-E3D8D6430A33}"/>
              </a:ext>
            </a:extLst>
          </p:cNvPr>
          <p:cNvPicPr>
            <a:picLocks noChangeAspect="1"/>
          </p:cNvPicPr>
          <p:nvPr/>
        </p:nvPicPr>
        <p:blipFill>
          <a:blip r:embed="rId2"/>
          <a:stretch>
            <a:fillRect/>
          </a:stretch>
        </p:blipFill>
        <p:spPr>
          <a:xfrm>
            <a:off x="857250" y="996267"/>
            <a:ext cx="6781800" cy="5334000"/>
          </a:xfrm>
          <a:prstGeom prst="rect">
            <a:avLst/>
          </a:prstGeom>
        </p:spPr>
      </p:pic>
      <p:sp>
        <p:nvSpPr>
          <p:cNvPr id="4" name="Slide Number Placeholder 3">
            <a:extLst>
              <a:ext uri="{FF2B5EF4-FFF2-40B4-BE49-F238E27FC236}">
                <a16:creationId xmlns:a16="http://schemas.microsoft.com/office/drawing/2014/main" id="{B68ACAA2-665C-46E2-AEE6-935235E23630}"/>
              </a:ext>
            </a:extLst>
          </p:cNvPr>
          <p:cNvSpPr>
            <a:spLocks noGrp="1"/>
          </p:cNvSpPr>
          <p:nvPr>
            <p:ph type="sldNum" sz="quarter" idx="12"/>
          </p:nvPr>
        </p:nvSpPr>
        <p:spPr/>
        <p:txBody>
          <a:bodyPr/>
          <a:lstStyle/>
          <a:p>
            <a:fld id="{4D01ED7E-E0D3-4834-A753-F3CD50758E76}" type="slidenum">
              <a:rPr lang="en-US" smtClean="0"/>
              <a:t>24</a:t>
            </a:fld>
            <a:endParaRPr lang="en-US"/>
          </a:p>
        </p:txBody>
      </p:sp>
      <p:sp>
        <p:nvSpPr>
          <p:cNvPr id="7" name="Title 6">
            <a:extLst>
              <a:ext uri="{FF2B5EF4-FFF2-40B4-BE49-F238E27FC236}">
                <a16:creationId xmlns:a16="http://schemas.microsoft.com/office/drawing/2014/main" id="{3D51A085-8202-5BF5-3019-DC942B5D1331}"/>
              </a:ext>
            </a:extLst>
          </p:cNvPr>
          <p:cNvSpPr>
            <a:spLocks noGrp="1"/>
          </p:cNvSpPr>
          <p:nvPr>
            <p:ph type="title"/>
          </p:nvPr>
        </p:nvSpPr>
        <p:spPr/>
        <p:txBody>
          <a:bodyPr/>
          <a:lstStyle/>
          <a:p>
            <a:r>
              <a:rPr lang="en-US" sz="2400" kern="1200" dirty="0">
                <a:solidFill>
                  <a:schemeClr val="bg1"/>
                </a:solidFill>
                <a:effectLst/>
                <a:latin typeface="+mj-lt"/>
                <a:ea typeface="+mj-ea"/>
                <a:cs typeface="+mj-cs"/>
              </a:rPr>
              <a:t>Article 2.E. </a:t>
            </a:r>
            <a:r>
              <a:rPr lang="en-US" dirty="0"/>
              <a:t>Source Code - Template</a:t>
            </a:r>
          </a:p>
        </p:txBody>
      </p:sp>
    </p:spTree>
    <p:extLst>
      <p:ext uri="{BB962C8B-B14F-4D97-AF65-F5344CB8AC3E}">
        <p14:creationId xmlns:p14="http://schemas.microsoft.com/office/powerpoint/2010/main" val="4031645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8ACAA2-665C-46E2-AEE6-935235E23630}"/>
              </a:ext>
            </a:extLst>
          </p:cNvPr>
          <p:cNvSpPr>
            <a:spLocks noGrp="1"/>
          </p:cNvSpPr>
          <p:nvPr>
            <p:ph type="sldNum" sz="quarter" idx="12"/>
          </p:nvPr>
        </p:nvSpPr>
        <p:spPr/>
        <p:txBody>
          <a:bodyPr/>
          <a:lstStyle/>
          <a:p>
            <a:fld id="{4D01ED7E-E0D3-4834-A753-F3CD50758E76}" type="slidenum">
              <a:rPr lang="en-US" smtClean="0"/>
              <a:t>25</a:t>
            </a:fld>
            <a:endParaRPr lang="en-US"/>
          </a:p>
        </p:txBody>
      </p:sp>
      <p:sp>
        <p:nvSpPr>
          <p:cNvPr id="7" name="Title 6">
            <a:extLst>
              <a:ext uri="{FF2B5EF4-FFF2-40B4-BE49-F238E27FC236}">
                <a16:creationId xmlns:a16="http://schemas.microsoft.com/office/drawing/2014/main" id="{3D51A085-8202-5BF5-3019-DC942B5D1331}"/>
              </a:ext>
            </a:extLst>
          </p:cNvPr>
          <p:cNvSpPr>
            <a:spLocks noGrp="1"/>
          </p:cNvSpPr>
          <p:nvPr>
            <p:ph type="title"/>
          </p:nvPr>
        </p:nvSpPr>
        <p:spPr/>
        <p:txBody>
          <a:bodyPr/>
          <a:lstStyle/>
          <a:p>
            <a:r>
              <a:rPr lang="en-US" sz="2400" kern="1200" dirty="0">
                <a:solidFill>
                  <a:schemeClr val="bg1"/>
                </a:solidFill>
                <a:effectLst/>
                <a:latin typeface="+mj-lt"/>
                <a:ea typeface="+mj-ea"/>
                <a:cs typeface="+mj-cs"/>
              </a:rPr>
              <a:t>Article 2.E. </a:t>
            </a:r>
            <a:r>
              <a:rPr lang="en-US" dirty="0"/>
              <a:t>Source Code - Guidance</a:t>
            </a:r>
          </a:p>
        </p:txBody>
      </p:sp>
      <p:sp>
        <p:nvSpPr>
          <p:cNvPr id="2" name="TextBox 1">
            <a:extLst>
              <a:ext uri="{FF2B5EF4-FFF2-40B4-BE49-F238E27FC236}">
                <a16:creationId xmlns:a16="http://schemas.microsoft.com/office/drawing/2014/main" id="{5B28B85A-E103-F6FA-A35D-CDD918A8693D}"/>
              </a:ext>
            </a:extLst>
          </p:cNvPr>
          <p:cNvSpPr txBox="1"/>
          <p:nvPr/>
        </p:nvSpPr>
        <p:spPr>
          <a:xfrm>
            <a:off x="489200" y="1295400"/>
            <a:ext cx="7696200" cy="968278"/>
          </a:xfrm>
          <a:prstGeom prst="rect">
            <a:avLst/>
          </a:prstGeom>
          <a:noFill/>
          <a:ln>
            <a:solidFill>
              <a:schemeClr val="tx1"/>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CHOICE #1</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Immediate Delivery of Software and Source Code</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buFont typeface="Symbol" panose="05050102010706020507" pitchFamily="18" charset="2"/>
              <a:buChar char=""/>
            </a:pPr>
            <a:r>
              <a:rPr lang="en-US" dirty="0">
                <a:latin typeface="Calibri" panose="020F0502020204030204" pitchFamily="34" charset="0"/>
                <a:cs typeface="Times New Roman" panose="02020603050405020304" pitchFamily="18" charset="0"/>
              </a:rPr>
              <a:t>Examples include new or custom development and/or a maintenance and operations agreements for custom developed solutions</a:t>
            </a:r>
          </a:p>
        </p:txBody>
      </p:sp>
      <p:sp>
        <p:nvSpPr>
          <p:cNvPr id="5" name="TextBox 4">
            <a:extLst>
              <a:ext uri="{FF2B5EF4-FFF2-40B4-BE49-F238E27FC236}">
                <a16:creationId xmlns:a16="http://schemas.microsoft.com/office/drawing/2014/main" id="{67806E26-F590-0D23-9411-F7FCF1188B47}"/>
              </a:ext>
            </a:extLst>
          </p:cNvPr>
          <p:cNvSpPr txBox="1"/>
          <p:nvPr/>
        </p:nvSpPr>
        <p:spPr>
          <a:xfrm>
            <a:off x="489200" y="2917641"/>
            <a:ext cx="7696200" cy="1561005"/>
          </a:xfrm>
          <a:prstGeom prst="rect">
            <a:avLst/>
          </a:prstGeom>
          <a:noFill/>
          <a:ln>
            <a:solidFill>
              <a:schemeClr val="tx1"/>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CHOICE #2 – Software and Source Code Held in Escrow </a:t>
            </a:r>
          </a:p>
          <a:p>
            <a:pPr marL="800100" lvl="1"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rotects the Procuring Agency’s  investment by guaranteeing the long-term availability of third-party software and data while preserving the developer's Intellectual Property Rights (IPR). </a:t>
            </a:r>
          </a:p>
          <a:p>
            <a:pPr marL="800100" lvl="1" indent="-342900">
              <a:lnSpc>
                <a:spcPct val="107000"/>
              </a:lnSpc>
              <a:buFont typeface="Symbol" panose="05050102010706020507" pitchFamily="18" charset="2"/>
              <a:buChar char=""/>
            </a:pPr>
            <a:r>
              <a:rPr lang="en-US" dirty="0">
                <a:latin typeface="Calibri" panose="020F0502020204030204" pitchFamily="34" charset="0"/>
                <a:cs typeface="Times New Roman" panose="02020603050405020304" pitchFamily="18" charset="0"/>
              </a:rPr>
              <a:t>Should align with Article 2.F. License. </a:t>
            </a:r>
            <a:endParaRPr lang="en-US" dirty="0"/>
          </a:p>
        </p:txBody>
      </p:sp>
      <p:sp>
        <p:nvSpPr>
          <p:cNvPr id="6" name="TextBox 5">
            <a:extLst>
              <a:ext uri="{FF2B5EF4-FFF2-40B4-BE49-F238E27FC236}">
                <a16:creationId xmlns:a16="http://schemas.microsoft.com/office/drawing/2014/main" id="{F9D8F50C-EEBB-35F9-85EC-6F5659816CED}"/>
              </a:ext>
            </a:extLst>
          </p:cNvPr>
          <p:cNvSpPr txBox="1"/>
          <p:nvPr/>
        </p:nvSpPr>
        <p:spPr>
          <a:xfrm>
            <a:off x="489200" y="5105400"/>
            <a:ext cx="7696200" cy="671915"/>
          </a:xfrm>
          <a:prstGeom prst="rect">
            <a:avLst/>
          </a:prstGeom>
          <a:noFill/>
          <a:ln>
            <a:solidFill>
              <a:schemeClr val="tx1"/>
            </a:solidFill>
          </a:ln>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CHOICE #3</a:t>
            </a:r>
            <a:r>
              <a:rPr lang="en-US" sz="1800" dirty="0">
                <a:effectLst/>
                <a:latin typeface="Calibri" panose="020F0502020204030204" pitchFamily="34" charset="0"/>
                <a:ea typeface="Calibri" panose="020F0502020204030204" pitchFamily="34" charset="0"/>
                <a:cs typeface="Times New Roman" panose="02020603050405020304" pitchFamily="18" charset="0"/>
              </a:rPr>
              <a:t> – If Contractor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will not </a:t>
            </a:r>
            <a:r>
              <a:rPr lang="en-US" sz="1800" dirty="0">
                <a:effectLst/>
                <a:latin typeface="Calibri" panose="020F0502020204030204" pitchFamily="34" charset="0"/>
                <a:ea typeface="Calibri" panose="020F0502020204030204" pitchFamily="34" charset="0"/>
                <a:cs typeface="Times New Roman" panose="02020603050405020304" pitchFamily="18" charset="0"/>
              </a:rPr>
              <a:t>hold Software and/or Source Code in escrow, use the following language.</a:t>
            </a:r>
            <a:endParaRPr lang="en-US" dirty="0"/>
          </a:p>
        </p:txBody>
      </p:sp>
    </p:spTree>
    <p:extLst>
      <p:ext uri="{BB962C8B-B14F-4D97-AF65-F5344CB8AC3E}">
        <p14:creationId xmlns:p14="http://schemas.microsoft.com/office/powerpoint/2010/main" val="2452997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8ACAA2-665C-46E2-AEE6-935235E23630}"/>
              </a:ext>
            </a:extLst>
          </p:cNvPr>
          <p:cNvSpPr>
            <a:spLocks noGrp="1"/>
          </p:cNvSpPr>
          <p:nvPr>
            <p:ph type="sldNum" sz="quarter" idx="12"/>
          </p:nvPr>
        </p:nvSpPr>
        <p:spPr/>
        <p:txBody>
          <a:bodyPr/>
          <a:lstStyle/>
          <a:p>
            <a:fld id="{4D01ED7E-E0D3-4834-A753-F3CD50758E76}" type="slidenum">
              <a:rPr lang="en-US" smtClean="0"/>
              <a:t>26</a:t>
            </a:fld>
            <a:endParaRPr lang="en-US"/>
          </a:p>
        </p:txBody>
      </p:sp>
      <p:sp>
        <p:nvSpPr>
          <p:cNvPr id="7" name="Title 6">
            <a:extLst>
              <a:ext uri="{FF2B5EF4-FFF2-40B4-BE49-F238E27FC236}">
                <a16:creationId xmlns:a16="http://schemas.microsoft.com/office/drawing/2014/main" id="{3D51A085-8202-5BF5-3019-DC942B5D1331}"/>
              </a:ext>
            </a:extLst>
          </p:cNvPr>
          <p:cNvSpPr>
            <a:spLocks noGrp="1"/>
          </p:cNvSpPr>
          <p:nvPr>
            <p:ph type="title"/>
          </p:nvPr>
        </p:nvSpPr>
        <p:spPr/>
        <p:txBody>
          <a:bodyPr/>
          <a:lstStyle/>
          <a:p>
            <a:r>
              <a:rPr lang="en-US" sz="2400" kern="1200" dirty="0">
                <a:solidFill>
                  <a:schemeClr val="bg1"/>
                </a:solidFill>
                <a:effectLst/>
                <a:latin typeface="+mj-lt"/>
                <a:ea typeface="+mj-ea"/>
                <a:cs typeface="+mj-cs"/>
              </a:rPr>
              <a:t>Article 2.E. </a:t>
            </a:r>
            <a:r>
              <a:rPr lang="en-US" dirty="0"/>
              <a:t>Source Code - Examples</a:t>
            </a:r>
          </a:p>
        </p:txBody>
      </p:sp>
      <p:sp>
        <p:nvSpPr>
          <p:cNvPr id="2" name="TextBox 1">
            <a:extLst>
              <a:ext uri="{FF2B5EF4-FFF2-40B4-BE49-F238E27FC236}">
                <a16:creationId xmlns:a16="http://schemas.microsoft.com/office/drawing/2014/main" id="{5B28B85A-E103-F6FA-A35D-CDD918A8693D}"/>
              </a:ext>
            </a:extLst>
          </p:cNvPr>
          <p:cNvSpPr txBox="1"/>
          <p:nvPr/>
        </p:nvSpPr>
        <p:spPr>
          <a:xfrm>
            <a:off x="489200" y="1143000"/>
            <a:ext cx="7696200" cy="375552"/>
          </a:xfrm>
          <a:prstGeom prst="rect">
            <a:avLst/>
          </a:prstGeom>
          <a:noFill/>
          <a:ln>
            <a:solidFill>
              <a:schemeClr val="tx1"/>
            </a:solidFill>
          </a:ln>
        </p:spPr>
        <p:txBody>
          <a:bodyPr wrap="square" rtlCol="0">
            <a:spAutoFit/>
          </a:bodyPr>
          <a:lstStyle/>
          <a:p>
            <a:pPr marR="0" lvl="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CHOICE #1</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Immediate Delivery of Software and Source Code</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67806E26-F590-0D23-9411-F7FCF1188B47}"/>
              </a:ext>
            </a:extLst>
          </p:cNvPr>
          <p:cNvSpPr txBox="1"/>
          <p:nvPr/>
        </p:nvSpPr>
        <p:spPr>
          <a:xfrm>
            <a:off x="457200" y="2938526"/>
            <a:ext cx="7696200" cy="375552"/>
          </a:xfrm>
          <a:prstGeom prst="rect">
            <a:avLst/>
          </a:prstGeom>
          <a:noFill/>
          <a:ln>
            <a:solidFill>
              <a:schemeClr val="tx1"/>
            </a:solidFill>
          </a:ln>
        </p:spPr>
        <p:txBody>
          <a:bodyPr wrap="square" rtlCol="0">
            <a:spAutoFit/>
          </a:bodyPr>
          <a:lstStyle/>
          <a:p>
            <a:pPr marR="0" lvl="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CHOICE #2 – Software and Source Code Held in Escrow </a:t>
            </a:r>
          </a:p>
        </p:txBody>
      </p:sp>
      <p:pic>
        <p:nvPicPr>
          <p:cNvPr id="9" name="Picture 8">
            <a:extLst>
              <a:ext uri="{FF2B5EF4-FFF2-40B4-BE49-F238E27FC236}">
                <a16:creationId xmlns:a16="http://schemas.microsoft.com/office/drawing/2014/main" id="{87ED38BF-AAA1-9F53-7900-2869364C04AA}"/>
              </a:ext>
            </a:extLst>
          </p:cNvPr>
          <p:cNvPicPr>
            <a:picLocks noChangeAspect="1"/>
          </p:cNvPicPr>
          <p:nvPr/>
        </p:nvPicPr>
        <p:blipFill>
          <a:blip r:embed="rId2"/>
          <a:stretch>
            <a:fillRect/>
          </a:stretch>
        </p:blipFill>
        <p:spPr>
          <a:xfrm>
            <a:off x="489200" y="1533978"/>
            <a:ext cx="6172200" cy="1382266"/>
          </a:xfrm>
          <a:prstGeom prst="rect">
            <a:avLst/>
          </a:prstGeom>
        </p:spPr>
      </p:pic>
      <p:pic>
        <p:nvPicPr>
          <p:cNvPr id="11" name="Picture 10">
            <a:extLst>
              <a:ext uri="{FF2B5EF4-FFF2-40B4-BE49-F238E27FC236}">
                <a16:creationId xmlns:a16="http://schemas.microsoft.com/office/drawing/2014/main" id="{DABCB6B3-1DB0-5321-3039-E61D874C9E61}"/>
              </a:ext>
            </a:extLst>
          </p:cNvPr>
          <p:cNvPicPr>
            <a:picLocks noChangeAspect="1"/>
          </p:cNvPicPr>
          <p:nvPr/>
        </p:nvPicPr>
        <p:blipFill>
          <a:blip r:embed="rId3"/>
          <a:stretch>
            <a:fillRect/>
          </a:stretch>
        </p:blipFill>
        <p:spPr>
          <a:xfrm>
            <a:off x="457200" y="3390900"/>
            <a:ext cx="6134100" cy="1333500"/>
          </a:xfrm>
          <a:prstGeom prst="rect">
            <a:avLst/>
          </a:prstGeom>
        </p:spPr>
      </p:pic>
      <p:sp>
        <p:nvSpPr>
          <p:cNvPr id="3" name="TextBox 2">
            <a:extLst>
              <a:ext uri="{FF2B5EF4-FFF2-40B4-BE49-F238E27FC236}">
                <a16:creationId xmlns:a16="http://schemas.microsoft.com/office/drawing/2014/main" id="{F2BD4F43-7217-6CB4-9DF3-E1F85A0C0379}"/>
              </a:ext>
            </a:extLst>
          </p:cNvPr>
          <p:cNvSpPr txBox="1"/>
          <p:nvPr/>
        </p:nvSpPr>
        <p:spPr>
          <a:xfrm>
            <a:off x="457200" y="4806048"/>
            <a:ext cx="7696200" cy="375552"/>
          </a:xfrm>
          <a:prstGeom prst="rect">
            <a:avLst/>
          </a:prstGeom>
          <a:noFill/>
          <a:ln>
            <a:solidFill>
              <a:schemeClr val="tx1"/>
            </a:solidFill>
          </a:ln>
        </p:spPr>
        <p:txBody>
          <a:bodyPr wrap="square" rtlCol="0">
            <a:spAutoFit/>
          </a:bodyPr>
          <a:lstStyle/>
          <a:p>
            <a:pPr marR="0" lvl="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CHOICE #3 – Software and Source Code will not be held in Escrow </a:t>
            </a:r>
          </a:p>
        </p:txBody>
      </p:sp>
      <p:pic>
        <p:nvPicPr>
          <p:cNvPr id="8" name="Picture 7">
            <a:extLst>
              <a:ext uri="{FF2B5EF4-FFF2-40B4-BE49-F238E27FC236}">
                <a16:creationId xmlns:a16="http://schemas.microsoft.com/office/drawing/2014/main" id="{3A20859E-2EAE-9ECE-54C4-0964B4F848B5}"/>
              </a:ext>
            </a:extLst>
          </p:cNvPr>
          <p:cNvPicPr>
            <a:picLocks noChangeAspect="1"/>
          </p:cNvPicPr>
          <p:nvPr/>
        </p:nvPicPr>
        <p:blipFill>
          <a:blip r:embed="rId4"/>
          <a:stretch>
            <a:fillRect/>
          </a:stretch>
        </p:blipFill>
        <p:spPr>
          <a:xfrm>
            <a:off x="471487" y="5334000"/>
            <a:ext cx="6767513" cy="951067"/>
          </a:xfrm>
          <a:prstGeom prst="rect">
            <a:avLst/>
          </a:prstGeom>
        </p:spPr>
      </p:pic>
    </p:spTree>
    <p:extLst>
      <p:ext uri="{BB962C8B-B14F-4D97-AF65-F5344CB8AC3E}">
        <p14:creationId xmlns:p14="http://schemas.microsoft.com/office/powerpoint/2010/main" val="1687120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8A100-1296-4AED-843F-98F24C8D2E54}"/>
              </a:ext>
            </a:extLst>
          </p:cNvPr>
          <p:cNvPicPr>
            <a:picLocks noChangeAspect="1"/>
          </p:cNvPicPr>
          <p:nvPr/>
        </p:nvPicPr>
        <p:blipFill rotWithShape="1">
          <a:blip r:embed="rId2"/>
          <a:srcRect t="-1" b="65204"/>
          <a:stretch/>
        </p:blipFill>
        <p:spPr>
          <a:xfrm>
            <a:off x="483524" y="1023976"/>
            <a:ext cx="7797318" cy="4554869"/>
          </a:xfrm>
          <a:prstGeom prst="rect">
            <a:avLst/>
          </a:prstGeom>
        </p:spPr>
      </p:pic>
      <p:sp>
        <p:nvSpPr>
          <p:cNvPr id="5" name="Slide Number Placeholder 4">
            <a:extLst>
              <a:ext uri="{FF2B5EF4-FFF2-40B4-BE49-F238E27FC236}">
                <a16:creationId xmlns:a16="http://schemas.microsoft.com/office/drawing/2014/main" id="{4070EE9B-BAEA-4D70-BF00-8206B43A0C48}"/>
              </a:ext>
            </a:extLst>
          </p:cNvPr>
          <p:cNvSpPr>
            <a:spLocks noGrp="1"/>
          </p:cNvSpPr>
          <p:nvPr>
            <p:ph type="sldNum" sz="quarter" idx="12"/>
          </p:nvPr>
        </p:nvSpPr>
        <p:spPr/>
        <p:txBody>
          <a:bodyPr/>
          <a:lstStyle/>
          <a:p>
            <a:fld id="{4D01ED7E-E0D3-4834-A753-F3CD50758E76}" type="slidenum">
              <a:rPr lang="en-US" smtClean="0"/>
              <a:t>27</a:t>
            </a:fld>
            <a:endParaRPr lang="en-US"/>
          </a:p>
        </p:txBody>
      </p:sp>
      <p:sp>
        <p:nvSpPr>
          <p:cNvPr id="7" name="Title 6">
            <a:extLst>
              <a:ext uri="{FF2B5EF4-FFF2-40B4-BE49-F238E27FC236}">
                <a16:creationId xmlns:a16="http://schemas.microsoft.com/office/drawing/2014/main" id="{7F628AAB-7018-147F-87A8-7AFAF929993E}"/>
              </a:ext>
            </a:extLst>
          </p:cNvPr>
          <p:cNvSpPr>
            <a:spLocks noGrp="1"/>
          </p:cNvSpPr>
          <p:nvPr>
            <p:ph type="title"/>
          </p:nvPr>
        </p:nvSpPr>
        <p:spPr/>
        <p:txBody>
          <a:bodyPr>
            <a:normAutofit fontScale="90000"/>
          </a:bodyPr>
          <a:lstStyle/>
          <a:p>
            <a:r>
              <a:rPr lang="en-US" dirty="0"/>
              <a:t>Article 2.F.1 Procuring Agency Rights to Software- Template</a:t>
            </a:r>
          </a:p>
        </p:txBody>
      </p:sp>
    </p:spTree>
    <p:extLst>
      <p:ext uri="{BB962C8B-B14F-4D97-AF65-F5344CB8AC3E}">
        <p14:creationId xmlns:p14="http://schemas.microsoft.com/office/powerpoint/2010/main" val="2314561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070EE9B-BAEA-4D70-BF00-8206B43A0C48}"/>
              </a:ext>
            </a:extLst>
          </p:cNvPr>
          <p:cNvSpPr>
            <a:spLocks noGrp="1"/>
          </p:cNvSpPr>
          <p:nvPr>
            <p:ph type="sldNum" sz="quarter" idx="12"/>
          </p:nvPr>
        </p:nvSpPr>
        <p:spPr/>
        <p:txBody>
          <a:bodyPr/>
          <a:lstStyle/>
          <a:p>
            <a:fld id="{4D01ED7E-E0D3-4834-A753-F3CD50758E76}" type="slidenum">
              <a:rPr lang="en-US" smtClean="0"/>
              <a:t>28</a:t>
            </a:fld>
            <a:endParaRPr lang="en-US"/>
          </a:p>
        </p:txBody>
      </p:sp>
      <p:sp>
        <p:nvSpPr>
          <p:cNvPr id="7" name="Title 6">
            <a:extLst>
              <a:ext uri="{FF2B5EF4-FFF2-40B4-BE49-F238E27FC236}">
                <a16:creationId xmlns:a16="http://schemas.microsoft.com/office/drawing/2014/main" id="{7F628AAB-7018-147F-87A8-7AFAF929993E}"/>
              </a:ext>
            </a:extLst>
          </p:cNvPr>
          <p:cNvSpPr>
            <a:spLocks noGrp="1"/>
          </p:cNvSpPr>
          <p:nvPr>
            <p:ph type="title"/>
          </p:nvPr>
        </p:nvSpPr>
        <p:spPr/>
        <p:txBody>
          <a:bodyPr>
            <a:normAutofit fontScale="90000"/>
          </a:bodyPr>
          <a:lstStyle/>
          <a:p>
            <a:r>
              <a:rPr lang="en-US" sz="2400" kern="1200" dirty="0">
                <a:solidFill>
                  <a:schemeClr val="bg1"/>
                </a:solidFill>
                <a:effectLst/>
                <a:latin typeface="+mj-lt"/>
                <a:ea typeface="+mj-ea"/>
                <a:cs typeface="+mj-cs"/>
              </a:rPr>
              <a:t>Article 2.F.1 </a:t>
            </a:r>
            <a:r>
              <a:rPr lang="en-US" dirty="0"/>
              <a:t>Procuring Agency Rights to Software </a:t>
            </a:r>
            <a:r>
              <a:rPr lang="en-US" sz="2400" kern="1200" dirty="0">
                <a:solidFill>
                  <a:schemeClr val="bg1"/>
                </a:solidFill>
                <a:effectLst/>
                <a:latin typeface="+mj-lt"/>
                <a:ea typeface="+mj-ea"/>
                <a:cs typeface="+mj-cs"/>
              </a:rPr>
              <a:t>- Examples</a:t>
            </a:r>
            <a:endParaRPr lang="en-US" dirty="0"/>
          </a:p>
        </p:txBody>
      </p:sp>
      <p:sp>
        <p:nvSpPr>
          <p:cNvPr id="21" name="TextBox 20">
            <a:extLst>
              <a:ext uri="{FF2B5EF4-FFF2-40B4-BE49-F238E27FC236}">
                <a16:creationId xmlns:a16="http://schemas.microsoft.com/office/drawing/2014/main" id="{F69ED2A3-6E68-C989-AB41-5CA442D90991}"/>
              </a:ext>
            </a:extLst>
          </p:cNvPr>
          <p:cNvSpPr txBox="1"/>
          <p:nvPr/>
        </p:nvSpPr>
        <p:spPr>
          <a:xfrm>
            <a:off x="450412" y="933568"/>
            <a:ext cx="8047912" cy="923330"/>
          </a:xfrm>
          <a:prstGeom prst="rect">
            <a:avLst/>
          </a:prstGeom>
          <a:noFill/>
          <a:ln>
            <a:solidFill>
              <a:schemeClr val="tx1"/>
            </a:solidFill>
          </a:ln>
        </p:spPr>
        <p:txBody>
          <a:bodyPr wrap="square" rtlCol="0">
            <a:spAutoFit/>
          </a:bodyPr>
          <a:lstStyle/>
          <a:p>
            <a:r>
              <a:rPr lang="en-US" b="1" dirty="0"/>
              <a:t>Choice 1 – Procuring Agency has right to own Software </a:t>
            </a:r>
            <a:r>
              <a:rPr lang="en-US" dirty="0"/>
              <a:t>- Use when software is being developed and/or provided by the Contractor.  This should align with the choices in Article 2.D License and F. Source Code. </a:t>
            </a:r>
          </a:p>
        </p:txBody>
      </p:sp>
      <p:sp>
        <p:nvSpPr>
          <p:cNvPr id="22" name="TextBox 21">
            <a:extLst>
              <a:ext uri="{FF2B5EF4-FFF2-40B4-BE49-F238E27FC236}">
                <a16:creationId xmlns:a16="http://schemas.microsoft.com/office/drawing/2014/main" id="{E1E050F6-0E38-D1B5-5D81-F8F3A511E059}"/>
              </a:ext>
            </a:extLst>
          </p:cNvPr>
          <p:cNvSpPr txBox="1"/>
          <p:nvPr/>
        </p:nvSpPr>
        <p:spPr>
          <a:xfrm>
            <a:off x="450412" y="4191000"/>
            <a:ext cx="8312588" cy="923330"/>
          </a:xfrm>
          <a:prstGeom prst="rect">
            <a:avLst/>
          </a:prstGeom>
          <a:noFill/>
          <a:ln>
            <a:solidFill>
              <a:schemeClr val="tx1"/>
            </a:solidFill>
          </a:ln>
        </p:spPr>
        <p:txBody>
          <a:bodyPr wrap="square" rtlCol="0">
            <a:spAutoFit/>
          </a:bodyPr>
          <a:lstStyle/>
          <a:p>
            <a:r>
              <a:rPr lang="en-US" b="1" dirty="0"/>
              <a:t>Choice 2 </a:t>
            </a:r>
            <a:r>
              <a:rPr lang="en-US" dirty="0"/>
              <a:t>– </a:t>
            </a:r>
            <a:r>
              <a:rPr lang="en-US" b="1" dirty="0"/>
              <a:t>Parties agree the Agreement is for IT Professional Services ONLY</a:t>
            </a:r>
          </a:p>
          <a:p>
            <a:pPr>
              <a:tabLst>
                <a:tab pos="457200" algn="l"/>
              </a:tabLst>
            </a:pPr>
            <a:r>
              <a:rPr lang="en-US" dirty="0"/>
              <a:t>Use when the agreement is for Professional Services pertains to professional services </a:t>
            </a:r>
            <a:r>
              <a:rPr lang="en-US" u="sng" dirty="0"/>
              <a:t>ONLY </a:t>
            </a:r>
            <a:r>
              <a:rPr lang="en-US" dirty="0"/>
              <a:t>and does not involve the provision or use of Software.</a:t>
            </a:r>
            <a:endParaRPr lang="en-US" b="1" dirty="0"/>
          </a:p>
        </p:txBody>
      </p:sp>
      <p:pic>
        <p:nvPicPr>
          <p:cNvPr id="3" name="Picture 2">
            <a:extLst>
              <a:ext uri="{FF2B5EF4-FFF2-40B4-BE49-F238E27FC236}">
                <a16:creationId xmlns:a16="http://schemas.microsoft.com/office/drawing/2014/main" id="{3D9177DF-1EC9-E22B-9A7A-486621A5A00B}"/>
              </a:ext>
            </a:extLst>
          </p:cNvPr>
          <p:cNvPicPr>
            <a:picLocks noChangeAspect="1"/>
          </p:cNvPicPr>
          <p:nvPr/>
        </p:nvPicPr>
        <p:blipFill>
          <a:blip r:embed="rId2"/>
          <a:stretch>
            <a:fillRect/>
          </a:stretch>
        </p:blipFill>
        <p:spPr>
          <a:xfrm>
            <a:off x="1121568" y="1883875"/>
            <a:ext cx="6705600" cy="2151641"/>
          </a:xfrm>
          <a:prstGeom prst="rect">
            <a:avLst/>
          </a:prstGeom>
        </p:spPr>
      </p:pic>
      <p:pic>
        <p:nvPicPr>
          <p:cNvPr id="4" name="Picture 3">
            <a:extLst>
              <a:ext uri="{FF2B5EF4-FFF2-40B4-BE49-F238E27FC236}">
                <a16:creationId xmlns:a16="http://schemas.microsoft.com/office/drawing/2014/main" id="{79BC6380-D83F-DA1A-670E-FB98744C9463}"/>
              </a:ext>
            </a:extLst>
          </p:cNvPr>
          <p:cNvPicPr>
            <a:picLocks noChangeAspect="1"/>
          </p:cNvPicPr>
          <p:nvPr/>
        </p:nvPicPr>
        <p:blipFill>
          <a:blip r:embed="rId3"/>
          <a:stretch>
            <a:fillRect/>
          </a:stretch>
        </p:blipFill>
        <p:spPr>
          <a:xfrm>
            <a:off x="1116805" y="5269814"/>
            <a:ext cx="6715125" cy="676275"/>
          </a:xfrm>
          <a:prstGeom prst="rect">
            <a:avLst/>
          </a:prstGeom>
        </p:spPr>
      </p:pic>
    </p:spTree>
    <p:extLst>
      <p:ext uri="{BB962C8B-B14F-4D97-AF65-F5344CB8AC3E}">
        <p14:creationId xmlns:p14="http://schemas.microsoft.com/office/powerpoint/2010/main" val="680803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070EE9B-BAEA-4D70-BF00-8206B43A0C48}"/>
              </a:ext>
            </a:extLst>
          </p:cNvPr>
          <p:cNvSpPr>
            <a:spLocks noGrp="1"/>
          </p:cNvSpPr>
          <p:nvPr>
            <p:ph type="sldNum" sz="quarter" idx="12"/>
          </p:nvPr>
        </p:nvSpPr>
        <p:spPr/>
        <p:txBody>
          <a:bodyPr/>
          <a:lstStyle/>
          <a:p>
            <a:fld id="{4D01ED7E-E0D3-4834-A753-F3CD50758E76}" type="slidenum">
              <a:rPr lang="en-US" smtClean="0"/>
              <a:t>29</a:t>
            </a:fld>
            <a:endParaRPr lang="en-US"/>
          </a:p>
        </p:txBody>
      </p:sp>
      <p:pic>
        <p:nvPicPr>
          <p:cNvPr id="10" name="Picture 9">
            <a:extLst>
              <a:ext uri="{FF2B5EF4-FFF2-40B4-BE49-F238E27FC236}">
                <a16:creationId xmlns:a16="http://schemas.microsoft.com/office/drawing/2014/main" id="{C08D08E9-8388-4CB3-8E60-76FD2D78A373}"/>
              </a:ext>
            </a:extLst>
          </p:cNvPr>
          <p:cNvPicPr>
            <a:picLocks noChangeAspect="1"/>
          </p:cNvPicPr>
          <p:nvPr/>
        </p:nvPicPr>
        <p:blipFill>
          <a:blip r:embed="rId2"/>
          <a:stretch>
            <a:fillRect/>
          </a:stretch>
        </p:blipFill>
        <p:spPr>
          <a:xfrm>
            <a:off x="1657350" y="910250"/>
            <a:ext cx="5829300" cy="2366350"/>
          </a:xfrm>
          <a:prstGeom prst="rect">
            <a:avLst/>
          </a:prstGeom>
        </p:spPr>
      </p:pic>
      <p:sp>
        <p:nvSpPr>
          <p:cNvPr id="4" name="Title 3">
            <a:extLst>
              <a:ext uri="{FF2B5EF4-FFF2-40B4-BE49-F238E27FC236}">
                <a16:creationId xmlns:a16="http://schemas.microsoft.com/office/drawing/2014/main" id="{8D3DCB16-7E08-6D22-1691-F2609FBAEF59}"/>
              </a:ext>
            </a:extLst>
          </p:cNvPr>
          <p:cNvSpPr>
            <a:spLocks noGrp="1"/>
          </p:cNvSpPr>
          <p:nvPr>
            <p:ph type="title"/>
          </p:nvPr>
        </p:nvSpPr>
        <p:spPr/>
        <p:txBody>
          <a:bodyPr>
            <a:normAutofit/>
          </a:bodyPr>
          <a:lstStyle/>
          <a:p>
            <a:r>
              <a:rPr lang="en-US" dirty="0"/>
              <a:t>Article 2.F.4 Rights to Data – Template and Guidance</a:t>
            </a:r>
          </a:p>
        </p:txBody>
      </p:sp>
      <p:sp>
        <p:nvSpPr>
          <p:cNvPr id="7" name="Content Placeholder 7">
            <a:extLst>
              <a:ext uri="{FF2B5EF4-FFF2-40B4-BE49-F238E27FC236}">
                <a16:creationId xmlns:a16="http://schemas.microsoft.com/office/drawing/2014/main" id="{EC1F8B54-93BC-37C1-544B-E8772C78B6DC}"/>
              </a:ext>
            </a:extLst>
          </p:cNvPr>
          <p:cNvSpPr>
            <a:spLocks noGrp="1"/>
          </p:cNvSpPr>
          <p:nvPr>
            <p:ph idx="1"/>
          </p:nvPr>
        </p:nvSpPr>
        <p:spPr>
          <a:xfrm>
            <a:off x="457200" y="3276600"/>
            <a:ext cx="8229600" cy="1447800"/>
          </a:xfrm>
          <a:ln>
            <a:solidFill>
              <a:schemeClr val="tx1"/>
            </a:solidFill>
          </a:ln>
        </p:spPr>
        <p:txBody>
          <a:bodyPr>
            <a:normAutofit/>
          </a:bodyPr>
          <a:lstStyle/>
          <a:p>
            <a:pPr marL="0" indent="0">
              <a:lnSpc>
                <a:spcPct val="120000"/>
              </a:lnSpc>
              <a:spcBef>
                <a:spcPts val="0"/>
              </a:spcBef>
              <a:spcAft>
                <a:spcPts val="600"/>
              </a:spcAft>
              <a:buNone/>
            </a:pPr>
            <a:r>
              <a:rPr lang="en-US" sz="2000" b="1" dirty="0"/>
              <a:t>Choice #1 </a:t>
            </a:r>
            <a:r>
              <a:rPr lang="en-US" sz="2000" dirty="0"/>
              <a:t>Data Belongs to Procuring Agency</a:t>
            </a:r>
          </a:p>
          <a:p>
            <a:pPr marL="0" indent="0">
              <a:spcBef>
                <a:spcPts val="0"/>
              </a:spcBef>
              <a:spcAft>
                <a:spcPts val="600"/>
              </a:spcAft>
              <a:buNone/>
              <a:tabLst>
                <a:tab pos="406400" algn="l"/>
              </a:tabLst>
            </a:pPr>
            <a:r>
              <a:rPr lang="en-US" sz="2000" dirty="0"/>
              <a:t>	</a:t>
            </a:r>
            <a:r>
              <a:rPr lang="en-US" sz="1700" dirty="0"/>
              <a:t>Use when any data is collected, shared or stored by the Contractor.  This explicitly protects the Data being used by the Contractor for any other purposes other than what is prescribed in this Agreement.</a:t>
            </a:r>
            <a:endParaRPr lang="en-US" sz="2000" dirty="0"/>
          </a:p>
        </p:txBody>
      </p:sp>
      <p:sp>
        <p:nvSpPr>
          <p:cNvPr id="9" name="Content Placeholder 7">
            <a:extLst>
              <a:ext uri="{FF2B5EF4-FFF2-40B4-BE49-F238E27FC236}">
                <a16:creationId xmlns:a16="http://schemas.microsoft.com/office/drawing/2014/main" id="{D3C28539-C687-119F-2A7F-AE6F866823C8}"/>
              </a:ext>
            </a:extLst>
          </p:cNvPr>
          <p:cNvSpPr txBox="1">
            <a:spLocks/>
          </p:cNvSpPr>
          <p:nvPr/>
        </p:nvSpPr>
        <p:spPr>
          <a:xfrm>
            <a:off x="456487" y="4953000"/>
            <a:ext cx="8229600" cy="1447800"/>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None/>
            </a:pPr>
            <a:r>
              <a:rPr lang="en-US" sz="2000" b="1" dirty="0"/>
              <a:t>Choice #2 </a:t>
            </a:r>
            <a:r>
              <a:rPr lang="en-US" sz="2000" dirty="0"/>
              <a:t>Not Applicable</a:t>
            </a:r>
          </a:p>
          <a:p>
            <a:pPr marL="0" indent="0">
              <a:lnSpc>
                <a:spcPct val="120000"/>
              </a:lnSpc>
              <a:spcBef>
                <a:spcPts val="0"/>
              </a:spcBef>
              <a:spcAft>
                <a:spcPts val="600"/>
              </a:spcAft>
              <a:buNone/>
              <a:tabLst>
                <a:tab pos="406400" algn="l"/>
              </a:tabLst>
            </a:pPr>
            <a:r>
              <a:rPr lang="en-US" sz="2000" dirty="0"/>
              <a:t>	Used when the Agreement is for </a:t>
            </a:r>
            <a:r>
              <a:rPr lang="en-US" sz="2000" b="1" u="sng" dirty="0"/>
              <a:t>Professional Services only</a:t>
            </a:r>
            <a:r>
              <a:rPr lang="en-US" sz="2000" dirty="0"/>
              <a:t> and/or in the </a:t>
            </a:r>
            <a:r>
              <a:rPr lang="en-US" sz="2000" b="1" u="sng" dirty="0"/>
              <a:t>rare</a:t>
            </a:r>
            <a:r>
              <a:rPr lang="en-US" sz="2000" dirty="0"/>
              <a:t> instance when Procuring Agency does not have rights to the data collected or stored by the Contractor.  </a:t>
            </a:r>
          </a:p>
        </p:txBody>
      </p:sp>
    </p:spTree>
    <p:extLst>
      <p:ext uri="{BB962C8B-B14F-4D97-AF65-F5344CB8AC3E}">
        <p14:creationId xmlns:p14="http://schemas.microsoft.com/office/powerpoint/2010/main" val="258895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Autofit/>
          </a:bodyPr>
          <a:lstStyle/>
          <a:p>
            <a:pPr>
              <a:lnSpc>
                <a:spcPct val="120000"/>
              </a:lnSpc>
              <a:spcBef>
                <a:spcPts val="0"/>
              </a:spcBef>
            </a:pPr>
            <a:r>
              <a:rPr lang="en-US" sz="1600" dirty="0"/>
              <a:t>The Professional Services Agreement Template used for </a:t>
            </a:r>
            <a:r>
              <a:rPr lang="en-US" sz="1600" b="1" u="sng" dirty="0"/>
              <a:t>large purchases </a:t>
            </a:r>
            <a:r>
              <a:rPr lang="en-US" sz="1600" dirty="0"/>
              <a:t>$60,000 and can be found on the DoIT Website.  The amount can exceed $60,000 if the amount </a:t>
            </a:r>
            <a:r>
              <a:rPr lang="en-US" sz="1600" b="1" i="1" u="sng" dirty="0"/>
              <a:t>before tax</a:t>
            </a:r>
            <a:r>
              <a:rPr lang="en-US" sz="1600" dirty="0"/>
              <a:t> is less than $60,000.  </a:t>
            </a:r>
          </a:p>
          <a:p>
            <a:pPr>
              <a:lnSpc>
                <a:spcPct val="120000"/>
              </a:lnSpc>
              <a:spcBef>
                <a:spcPts val="0"/>
              </a:spcBef>
            </a:pPr>
            <a:r>
              <a:rPr lang="en-US" sz="1600" dirty="0"/>
              <a:t>The template on our website should </a:t>
            </a:r>
            <a:r>
              <a:rPr lang="en-US" sz="1600" b="1" u="sng" dirty="0"/>
              <a:t>always</a:t>
            </a:r>
            <a:r>
              <a:rPr lang="en-US" sz="1600" dirty="0"/>
              <a:t> be used as the basis for a contract.  EPMO does not recommend editing a previously reviewed contract. Start with a blank template. </a:t>
            </a:r>
          </a:p>
          <a:p>
            <a:pPr>
              <a:lnSpc>
                <a:spcPct val="120000"/>
              </a:lnSpc>
              <a:spcBef>
                <a:spcPts val="0"/>
              </a:spcBef>
            </a:pPr>
            <a:r>
              <a:rPr lang="en-US" sz="1600" dirty="0"/>
              <a:t>The large template can also be used for amounts less than $60,000 (excluding GRT), without exception. This is often done if the intent is to later amend the contract or if the term is over 1 year.  A small contract template however cannot be used for contracts over $60,000.  </a:t>
            </a:r>
          </a:p>
          <a:p>
            <a:pPr>
              <a:lnSpc>
                <a:spcPct val="120000"/>
              </a:lnSpc>
              <a:spcBef>
                <a:spcPts val="0"/>
              </a:spcBef>
            </a:pPr>
            <a:r>
              <a:rPr lang="en-US" sz="1600" dirty="0"/>
              <a:t>The Procuring Agency should send contracts to </a:t>
            </a:r>
            <a:r>
              <a:rPr lang="en-US" sz="1600" dirty="0">
                <a:hlinkClick r:id="rId2"/>
              </a:rPr>
              <a:t>epmo@doit.nm.gov</a:t>
            </a:r>
            <a:r>
              <a:rPr lang="en-US" sz="1600" dirty="0"/>
              <a:t> for review prior to being routed for any signatures. </a:t>
            </a:r>
          </a:p>
          <a:p>
            <a:pPr lvl="1">
              <a:lnSpc>
                <a:spcPct val="120000"/>
              </a:lnSpc>
              <a:spcBef>
                <a:spcPts val="0"/>
              </a:spcBef>
            </a:pPr>
            <a:r>
              <a:rPr lang="en-US" sz="1600" dirty="0"/>
              <a:t>The contract should be in a final state and should </a:t>
            </a:r>
            <a:r>
              <a:rPr lang="en-US" sz="1600" i="1" u="sng" dirty="0"/>
              <a:t>not</a:t>
            </a:r>
            <a:r>
              <a:rPr lang="en-US" sz="1600" dirty="0"/>
              <a:t> be watermarked as drafts.  If they are and that’s the only thing that indicates that it is not finalized, the DoIT EPMO Project Manager (PM) will remove the watermark prior to beginning their review and before turning on track changes. </a:t>
            </a:r>
          </a:p>
          <a:p>
            <a:pPr lvl="1">
              <a:lnSpc>
                <a:spcPct val="120000"/>
              </a:lnSpc>
              <a:spcBef>
                <a:spcPts val="0"/>
              </a:spcBef>
            </a:pPr>
            <a:r>
              <a:rPr lang="en-US" sz="1600" dirty="0"/>
              <a:t>If there are comments or tracked changes in the contract, the contract will be returned to the Procuring Agency and asked return a final contract without comments or tracked changes. </a:t>
            </a:r>
          </a:p>
          <a:p>
            <a:pPr>
              <a:lnSpc>
                <a:spcPct val="120000"/>
              </a:lnSpc>
              <a:spcBef>
                <a:spcPts val="0"/>
              </a:spcBef>
            </a:pPr>
            <a:r>
              <a:rPr lang="en-US" sz="1600" dirty="0"/>
              <a:t>The EPMO will check to ensure that it is the most current version of the contract template is being used by conducting a “Compare” of the contract against the current template.</a:t>
            </a:r>
          </a:p>
        </p:txBody>
      </p:sp>
      <p:sp>
        <p:nvSpPr>
          <p:cNvPr id="4" name="Slide Number Placeholder 3">
            <a:extLst>
              <a:ext uri="{FF2B5EF4-FFF2-40B4-BE49-F238E27FC236}">
                <a16:creationId xmlns:a16="http://schemas.microsoft.com/office/drawing/2014/main" id="{E999EBC6-25E3-4650-9382-94DC2E35260D}"/>
              </a:ext>
            </a:extLst>
          </p:cNvPr>
          <p:cNvSpPr>
            <a:spLocks noGrp="1"/>
          </p:cNvSpPr>
          <p:nvPr>
            <p:ph type="sldNum" sz="quarter" idx="12"/>
          </p:nvPr>
        </p:nvSpPr>
        <p:spPr/>
        <p:txBody>
          <a:bodyPr/>
          <a:lstStyle/>
          <a:p>
            <a:fld id="{4D01ED7E-E0D3-4834-A753-F3CD50758E76}" type="slidenum">
              <a:rPr lang="en-US" smtClean="0"/>
              <a:t>3</a:t>
            </a:fld>
            <a:endParaRPr lang="en-US"/>
          </a:p>
        </p:txBody>
      </p:sp>
      <p:sp>
        <p:nvSpPr>
          <p:cNvPr id="6" name="Title 5">
            <a:extLst>
              <a:ext uri="{FF2B5EF4-FFF2-40B4-BE49-F238E27FC236}">
                <a16:creationId xmlns:a16="http://schemas.microsoft.com/office/drawing/2014/main" id="{1B4F8DD0-D65F-909D-F812-4CC72FBC5579}"/>
              </a:ext>
            </a:extLst>
          </p:cNvPr>
          <p:cNvSpPr>
            <a:spLocks noGrp="1"/>
          </p:cNvSpPr>
          <p:nvPr>
            <p:ph type="title"/>
          </p:nvPr>
        </p:nvSpPr>
        <p:spPr/>
        <p:txBody>
          <a:bodyPr/>
          <a:lstStyle/>
          <a:p>
            <a:r>
              <a:rPr lang="en-US" dirty="0"/>
              <a:t>Large Contract Review - Criteria</a:t>
            </a:r>
          </a:p>
        </p:txBody>
      </p:sp>
    </p:spTree>
    <p:extLst>
      <p:ext uri="{BB962C8B-B14F-4D97-AF65-F5344CB8AC3E}">
        <p14:creationId xmlns:p14="http://schemas.microsoft.com/office/powerpoint/2010/main" val="841541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070EE9B-BAEA-4D70-BF00-8206B43A0C48}"/>
              </a:ext>
            </a:extLst>
          </p:cNvPr>
          <p:cNvSpPr>
            <a:spLocks noGrp="1"/>
          </p:cNvSpPr>
          <p:nvPr>
            <p:ph type="sldNum" sz="quarter" idx="12"/>
          </p:nvPr>
        </p:nvSpPr>
        <p:spPr/>
        <p:txBody>
          <a:bodyPr/>
          <a:lstStyle/>
          <a:p>
            <a:fld id="{4D01ED7E-E0D3-4834-A753-F3CD50758E76}" type="slidenum">
              <a:rPr lang="en-US" smtClean="0"/>
              <a:t>30</a:t>
            </a:fld>
            <a:endParaRPr lang="en-US"/>
          </a:p>
        </p:txBody>
      </p:sp>
      <p:sp>
        <p:nvSpPr>
          <p:cNvPr id="8" name="Content Placeholder 7">
            <a:extLst>
              <a:ext uri="{FF2B5EF4-FFF2-40B4-BE49-F238E27FC236}">
                <a16:creationId xmlns:a16="http://schemas.microsoft.com/office/drawing/2014/main" id="{6EAE5457-78FD-42C2-8A63-D3410BCBBD97}"/>
              </a:ext>
            </a:extLst>
          </p:cNvPr>
          <p:cNvSpPr>
            <a:spLocks noGrp="1"/>
          </p:cNvSpPr>
          <p:nvPr>
            <p:ph idx="1"/>
          </p:nvPr>
        </p:nvSpPr>
        <p:spPr>
          <a:xfrm>
            <a:off x="494943" y="1146485"/>
            <a:ext cx="8229600" cy="563563"/>
          </a:xfrm>
          <a:ln>
            <a:solidFill>
              <a:schemeClr val="tx1"/>
            </a:solidFill>
          </a:ln>
        </p:spPr>
        <p:txBody>
          <a:bodyPr>
            <a:normAutofit/>
          </a:bodyPr>
          <a:lstStyle/>
          <a:p>
            <a:pPr marL="0" indent="0">
              <a:lnSpc>
                <a:spcPct val="120000"/>
              </a:lnSpc>
              <a:spcBef>
                <a:spcPts val="0"/>
              </a:spcBef>
              <a:spcAft>
                <a:spcPts val="600"/>
              </a:spcAft>
              <a:buNone/>
            </a:pPr>
            <a:r>
              <a:rPr lang="en-US" sz="2000" b="1" dirty="0"/>
              <a:t>Choice #1 </a:t>
            </a:r>
            <a:r>
              <a:rPr lang="en-US" sz="2000" dirty="0"/>
              <a:t>- Data Belongs to Procuring Agency</a:t>
            </a:r>
          </a:p>
        </p:txBody>
      </p:sp>
      <p:sp>
        <p:nvSpPr>
          <p:cNvPr id="4" name="Title 3">
            <a:extLst>
              <a:ext uri="{FF2B5EF4-FFF2-40B4-BE49-F238E27FC236}">
                <a16:creationId xmlns:a16="http://schemas.microsoft.com/office/drawing/2014/main" id="{8D3DCB16-7E08-6D22-1691-F2609FBAEF59}"/>
              </a:ext>
            </a:extLst>
          </p:cNvPr>
          <p:cNvSpPr>
            <a:spLocks noGrp="1"/>
          </p:cNvSpPr>
          <p:nvPr>
            <p:ph type="title"/>
          </p:nvPr>
        </p:nvSpPr>
        <p:spPr/>
        <p:txBody>
          <a:bodyPr/>
          <a:lstStyle/>
          <a:p>
            <a:r>
              <a:rPr lang="en-US" sz="2400" kern="1200" dirty="0">
                <a:solidFill>
                  <a:schemeClr val="bg1"/>
                </a:solidFill>
                <a:effectLst/>
                <a:latin typeface="+mj-lt"/>
                <a:ea typeface="+mj-ea"/>
                <a:cs typeface="+mj-cs"/>
              </a:rPr>
              <a:t>Article 2.F.4</a:t>
            </a:r>
            <a:r>
              <a:rPr lang="en-US" dirty="0"/>
              <a:t> Rights to Data</a:t>
            </a:r>
            <a:r>
              <a:rPr lang="en-US" sz="2400" b="1" kern="1200" dirty="0">
                <a:solidFill>
                  <a:schemeClr val="bg1"/>
                </a:solidFill>
                <a:effectLst/>
                <a:latin typeface="+mj-lt"/>
                <a:ea typeface="+mj-ea"/>
                <a:cs typeface="+mj-cs"/>
              </a:rPr>
              <a:t> </a:t>
            </a:r>
            <a:r>
              <a:rPr lang="en-US" dirty="0"/>
              <a:t>–</a:t>
            </a:r>
            <a:r>
              <a:rPr lang="en-US" sz="2400" kern="1200" dirty="0">
                <a:solidFill>
                  <a:schemeClr val="bg1"/>
                </a:solidFill>
                <a:effectLst/>
                <a:latin typeface="+mj-lt"/>
                <a:ea typeface="+mj-ea"/>
                <a:cs typeface="+mj-cs"/>
              </a:rPr>
              <a:t> Example</a:t>
            </a:r>
            <a:endParaRPr lang="en-US" dirty="0"/>
          </a:p>
        </p:txBody>
      </p:sp>
      <p:pic>
        <p:nvPicPr>
          <p:cNvPr id="7" name="Picture 6">
            <a:extLst>
              <a:ext uri="{FF2B5EF4-FFF2-40B4-BE49-F238E27FC236}">
                <a16:creationId xmlns:a16="http://schemas.microsoft.com/office/drawing/2014/main" id="{16B026FC-153C-996A-658E-277F928EF876}"/>
              </a:ext>
            </a:extLst>
          </p:cNvPr>
          <p:cNvPicPr>
            <a:picLocks noChangeAspect="1"/>
          </p:cNvPicPr>
          <p:nvPr/>
        </p:nvPicPr>
        <p:blipFill>
          <a:blip r:embed="rId2"/>
          <a:stretch>
            <a:fillRect/>
          </a:stretch>
        </p:blipFill>
        <p:spPr>
          <a:xfrm>
            <a:off x="533400" y="5111098"/>
            <a:ext cx="8152687" cy="713248"/>
          </a:xfrm>
          <a:prstGeom prst="rect">
            <a:avLst/>
          </a:prstGeom>
        </p:spPr>
      </p:pic>
      <p:pic>
        <p:nvPicPr>
          <p:cNvPr id="10" name="Picture 9">
            <a:extLst>
              <a:ext uri="{FF2B5EF4-FFF2-40B4-BE49-F238E27FC236}">
                <a16:creationId xmlns:a16="http://schemas.microsoft.com/office/drawing/2014/main" id="{E778893B-82A6-5BF8-C1D1-BFA9247199C0}"/>
              </a:ext>
            </a:extLst>
          </p:cNvPr>
          <p:cNvPicPr>
            <a:picLocks noChangeAspect="1"/>
          </p:cNvPicPr>
          <p:nvPr/>
        </p:nvPicPr>
        <p:blipFill>
          <a:blip r:embed="rId3"/>
          <a:stretch>
            <a:fillRect/>
          </a:stretch>
        </p:blipFill>
        <p:spPr>
          <a:xfrm>
            <a:off x="567017" y="1905000"/>
            <a:ext cx="7992035" cy="1852601"/>
          </a:xfrm>
          <a:prstGeom prst="rect">
            <a:avLst/>
          </a:prstGeom>
        </p:spPr>
      </p:pic>
      <p:sp>
        <p:nvSpPr>
          <p:cNvPr id="11" name="Content Placeholder 7">
            <a:extLst>
              <a:ext uri="{FF2B5EF4-FFF2-40B4-BE49-F238E27FC236}">
                <a16:creationId xmlns:a16="http://schemas.microsoft.com/office/drawing/2014/main" id="{D69EF881-0862-60BF-A6FD-4DAFE91238B7}"/>
              </a:ext>
            </a:extLst>
          </p:cNvPr>
          <p:cNvSpPr txBox="1">
            <a:spLocks/>
          </p:cNvSpPr>
          <p:nvPr/>
        </p:nvSpPr>
        <p:spPr>
          <a:xfrm>
            <a:off x="448235" y="4337462"/>
            <a:ext cx="8229600" cy="492025"/>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None/>
            </a:pPr>
            <a:r>
              <a:rPr lang="en-US" sz="2000" b="1" dirty="0"/>
              <a:t>Choice #2 </a:t>
            </a:r>
            <a:r>
              <a:rPr lang="en-US" sz="2000" dirty="0"/>
              <a:t>- Not Applicable</a:t>
            </a:r>
          </a:p>
        </p:txBody>
      </p:sp>
    </p:spTree>
    <p:extLst>
      <p:ext uri="{BB962C8B-B14F-4D97-AF65-F5344CB8AC3E}">
        <p14:creationId xmlns:p14="http://schemas.microsoft.com/office/powerpoint/2010/main" val="1922739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A8BA4-644E-4070-A92B-EAC2323677C7}"/>
              </a:ext>
            </a:extLst>
          </p:cNvPr>
          <p:cNvSpPr>
            <a:spLocks noGrp="1"/>
          </p:cNvSpPr>
          <p:nvPr>
            <p:ph type="sldNum" sz="quarter" idx="12"/>
          </p:nvPr>
        </p:nvSpPr>
        <p:spPr/>
        <p:txBody>
          <a:bodyPr/>
          <a:lstStyle/>
          <a:p>
            <a:fld id="{4D01ED7E-E0D3-4834-A753-F3CD50758E76}" type="slidenum">
              <a:rPr lang="en-US" smtClean="0"/>
              <a:t>31</a:t>
            </a:fld>
            <a:endParaRPr lang="en-US"/>
          </a:p>
        </p:txBody>
      </p:sp>
      <p:pic>
        <p:nvPicPr>
          <p:cNvPr id="8" name="Picture 7">
            <a:extLst>
              <a:ext uri="{FF2B5EF4-FFF2-40B4-BE49-F238E27FC236}">
                <a16:creationId xmlns:a16="http://schemas.microsoft.com/office/drawing/2014/main" id="{90011F93-F3DD-45CD-AD09-148D68F6A523}"/>
              </a:ext>
            </a:extLst>
          </p:cNvPr>
          <p:cNvPicPr>
            <a:picLocks noChangeAspect="1"/>
          </p:cNvPicPr>
          <p:nvPr/>
        </p:nvPicPr>
        <p:blipFill>
          <a:blip r:embed="rId2"/>
          <a:stretch>
            <a:fillRect/>
          </a:stretch>
        </p:blipFill>
        <p:spPr>
          <a:xfrm>
            <a:off x="1676400" y="1066800"/>
            <a:ext cx="5659454" cy="3064642"/>
          </a:xfrm>
          <a:prstGeom prst="rect">
            <a:avLst/>
          </a:prstGeom>
        </p:spPr>
      </p:pic>
      <p:sp>
        <p:nvSpPr>
          <p:cNvPr id="7" name="Content Placeholder 7">
            <a:extLst>
              <a:ext uri="{FF2B5EF4-FFF2-40B4-BE49-F238E27FC236}">
                <a16:creationId xmlns:a16="http://schemas.microsoft.com/office/drawing/2014/main" id="{BAC330AD-C292-4FE6-909B-7F2F59EE37A2}"/>
              </a:ext>
            </a:extLst>
          </p:cNvPr>
          <p:cNvSpPr txBox="1">
            <a:spLocks/>
          </p:cNvSpPr>
          <p:nvPr/>
        </p:nvSpPr>
        <p:spPr>
          <a:xfrm>
            <a:off x="480060" y="4306861"/>
            <a:ext cx="8229600" cy="1484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Either Choice #1 or Choice #2 requires alignment with Article 3 C. Taxes and the Total Compensation of each Deliverable.</a:t>
            </a:r>
          </a:p>
          <a:p>
            <a:r>
              <a:rPr lang="en-US" sz="2000" dirty="0"/>
              <a:t>The Total Compensation Amount should align and not exceed the sum of the Total Compensation Amounts of all Deliverables in the SOW. </a:t>
            </a:r>
          </a:p>
        </p:txBody>
      </p:sp>
      <p:sp>
        <p:nvSpPr>
          <p:cNvPr id="5" name="Title 4">
            <a:extLst>
              <a:ext uri="{FF2B5EF4-FFF2-40B4-BE49-F238E27FC236}">
                <a16:creationId xmlns:a16="http://schemas.microsoft.com/office/drawing/2014/main" id="{B40E588D-8F90-04D4-3131-582BC53FB77D}"/>
              </a:ext>
            </a:extLst>
          </p:cNvPr>
          <p:cNvSpPr>
            <a:spLocks noGrp="1"/>
          </p:cNvSpPr>
          <p:nvPr>
            <p:ph type="title"/>
          </p:nvPr>
        </p:nvSpPr>
        <p:spPr/>
        <p:txBody>
          <a:bodyPr/>
          <a:lstStyle/>
          <a:p>
            <a:r>
              <a:rPr lang="fr-FR" dirty="0"/>
              <a:t>Article 3 Compensation – Template and Guidance</a:t>
            </a:r>
            <a:endParaRPr lang="en-US" dirty="0"/>
          </a:p>
        </p:txBody>
      </p:sp>
    </p:spTree>
    <p:extLst>
      <p:ext uri="{BB962C8B-B14F-4D97-AF65-F5344CB8AC3E}">
        <p14:creationId xmlns:p14="http://schemas.microsoft.com/office/powerpoint/2010/main" val="1803799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A8BA4-644E-4070-A92B-EAC2323677C7}"/>
              </a:ext>
            </a:extLst>
          </p:cNvPr>
          <p:cNvSpPr>
            <a:spLocks noGrp="1"/>
          </p:cNvSpPr>
          <p:nvPr>
            <p:ph type="sldNum" sz="quarter" idx="12"/>
          </p:nvPr>
        </p:nvSpPr>
        <p:spPr/>
        <p:txBody>
          <a:bodyPr/>
          <a:lstStyle/>
          <a:p>
            <a:fld id="{4D01ED7E-E0D3-4834-A753-F3CD50758E76}" type="slidenum">
              <a:rPr lang="en-US" smtClean="0"/>
              <a:t>32</a:t>
            </a:fld>
            <a:endParaRPr lang="en-US"/>
          </a:p>
        </p:txBody>
      </p:sp>
      <p:sp>
        <p:nvSpPr>
          <p:cNvPr id="6" name="Content Placeholder 7">
            <a:extLst>
              <a:ext uri="{FF2B5EF4-FFF2-40B4-BE49-F238E27FC236}">
                <a16:creationId xmlns:a16="http://schemas.microsoft.com/office/drawing/2014/main" id="{DFF568C1-F827-466A-87CE-A01660A7EDA2}"/>
              </a:ext>
            </a:extLst>
          </p:cNvPr>
          <p:cNvSpPr>
            <a:spLocks noGrp="1"/>
          </p:cNvSpPr>
          <p:nvPr>
            <p:ph idx="1"/>
          </p:nvPr>
        </p:nvSpPr>
        <p:spPr>
          <a:xfrm>
            <a:off x="457200" y="914400"/>
            <a:ext cx="8229600" cy="387077"/>
          </a:xfrm>
          <a:ln>
            <a:solidFill>
              <a:schemeClr val="tx1"/>
            </a:solidFill>
          </a:ln>
        </p:spPr>
        <p:txBody>
          <a:bodyPr>
            <a:noAutofit/>
          </a:bodyPr>
          <a:lstStyle/>
          <a:p>
            <a:pPr marL="0" lvl="1" indent="0">
              <a:buNone/>
            </a:pPr>
            <a:r>
              <a:rPr lang="en-US" sz="2000" b="1" dirty="0"/>
              <a:t>Choice #1 </a:t>
            </a:r>
            <a:r>
              <a:rPr lang="en-US" sz="2000" dirty="0"/>
              <a:t>– Total Compensation excluding New Mexico gross receipts tax  </a:t>
            </a:r>
          </a:p>
          <a:p>
            <a:pPr marL="0" lvl="1" indent="0">
              <a:buNone/>
            </a:pPr>
            <a:r>
              <a:rPr lang="en-US" sz="2000" dirty="0"/>
              <a:t>                                                                    </a:t>
            </a:r>
          </a:p>
          <a:p>
            <a:pPr marL="457200" lvl="1" indent="0">
              <a:buNone/>
            </a:pPr>
            <a:endParaRPr lang="en-US" sz="2000" dirty="0"/>
          </a:p>
        </p:txBody>
      </p:sp>
      <p:sp>
        <p:nvSpPr>
          <p:cNvPr id="5" name="Title 4">
            <a:extLst>
              <a:ext uri="{FF2B5EF4-FFF2-40B4-BE49-F238E27FC236}">
                <a16:creationId xmlns:a16="http://schemas.microsoft.com/office/drawing/2014/main" id="{B40E588D-8F90-04D4-3131-582BC53FB77D}"/>
              </a:ext>
            </a:extLst>
          </p:cNvPr>
          <p:cNvSpPr>
            <a:spLocks noGrp="1"/>
          </p:cNvSpPr>
          <p:nvPr>
            <p:ph type="title"/>
          </p:nvPr>
        </p:nvSpPr>
        <p:spPr/>
        <p:txBody>
          <a:bodyPr/>
          <a:lstStyle/>
          <a:p>
            <a:r>
              <a:rPr lang="fr-FR" dirty="0"/>
              <a:t>Article 3 Compensation </a:t>
            </a:r>
            <a:r>
              <a:rPr lang="en-US" sz="2400" kern="1200" dirty="0">
                <a:solidFill>
                  <a:schemeClr val="bg1"/>
                </a:solidFill>
                <a:effectLst/>
                <a:latin typeface="+mj-lt"/>
                <a:ea typeface="+mj-ea"/>
                <a:cs typeface="+mj-cs"/>
              </a:rPr>
              <a:t>– Excluding GRT Example</a:t>
            </a:r>
            <a:endParaRPr lang="en-US" dirty="0"/>
          </a:p>
        </p:txBody>
      </p:sp>
      <p:pic>
        <p:nvPicPr>
          <p:cNvPr id="28" name="Picture 27">
            <a:extLst>
              <a:ext uri="{FF2B5EF4-FFF2-40B4-BE49-F238E27FC236}">
                <a16:creationId xmlns:a16="http://schemas.microsoft.com/office/drawing/2014/main" id="{3A386990-F3F3-D4B9-8D42-69B50A04E41B}"/>
              </a:ext>
            </a:extLst>
          </p:cNvPr>
          <p:cNvPicPr>
            <a:picLocks noChangeAspect="1"/>
          </p:cNvPicPr>
          <p:nvPr/>
        </p:nvPicPr>
        <p:blipFill>
          <a:blip r:embed="rId2"/>
          <a:stretch>
            <a:fillRect/>
          </a:stretch>
        </p:blipFill>
        <p:spPr>
          <a:xfrm>
            <a:off x="770955" y="2590800"/>
            <a:ext cx="7600950" cy="1219200"/>
          </a:xfrm>
          <a:prstGeom prst="rect">
            <a:avLst/>
          </a:prstGeom>
        </p:spPr>
      </p:pic>
      <p:pic>
        <p:nvPicPr>
          <p:cNvPr id="30" name="Picture 29">
            <a:extLst>
              <a:ext uri="{FF2B5EF4-FFF2-40B4-BE49-F238E27FC236}">
                <a16:creationId xmlns:a16="http://schemas.microsoft.com/office/drawing/2014/main" id="{03197854-755B-D4F1-CD2B-4E7307669309}"/>
              </a:ext>
            </a:extLst>
          </p:cNvPr>
          <p:cNvPicPr>
            <a:picLocks noChangeAspect="1"/>
          </p:cNvPicPr>
          <p:nvPr/>
        </p:nvPicPr>
        <p:blipFill>
          <a:blip r:embed="rId3"/>
          <a:stretch>
            <a:fillRect/>
          </a:stretch>
        </p:blipFill>
        <p:spPr>
          <a:xfrm>
            <a:off x="756667" y="3810000"/>
            <a:ext cx="7629525" cy="1219200"/>
          </a:xfrm>
          <a:prstGeom prst="rect">
            <a:avLst/>
          </a:prstGeom>
        </p:spPr>
      </p:pic>
      <p:pic>
        <p:nvPicPr>
          <p:cNvPr id="8" name="Picture 7">
            <a:extLst>
              <a:ext uri="{FF2B5EF4-FFF2-40B4-BE49-F238E27FC236}">
                <a16:creationId xmlns:a16="http://schemas.microsoft.com/office/drawing/2014/main" id="{A316AB97-435F-B7BA-8B5A-E026E0BB0CF0}"/>
              </a:ext>
            </a:extLst>
          </p:cNvPr>
          <p:cNvPicPr>
            <a:picLocks noChangeAspect="1"/>
          </p:cNvPicPr>
          <p:nvPr/>
        </p:nvPicPr>
        <p:blipFill>
          <a:blip r:embed="rId4"/>
          <a:stretch>
            <a:fillRect/>
          </a:stretch>
        </p:blipFill>
        <p:spPr>
          <a:xfrm>
            <a:off x="804624" y="1366729"/>
            <a:ext cx="7394028" cy="1148202"/>
          </a:xfrm>
          <a:prstGeom prst="rect">
            <a:avLst/>
          </a:prstGeom>
        </p:spPr>
      </p:pic>
      <p:pic>
        <p:nvPicPr>
          <p:cNvPr id="13" name="Picture 12">
            <a:extLst>
              <a:ext uri="{FF2B5EF4-FFF2-40B4-BE49-F238E27FC236}">
                <a16:creationId xmlns:a16="http://schemas.microsoft.com/office/drawing/2014/main" id="{E0722B82-22E9-0ADA-73F2-1C0CA918BB46}"/>
              </a:ext>
            </a:extLst>
          </p:cNvPr>
          <p:cNvPicPr>
            <a:picLocks noChangeAspect="1"/>
          </p:cNvPicPr>
          <p:nvPr/>
        </p:nvPicPr>
        <p:blipFill>
          <a:blip r:embed="rId5"/>
          <a:stretch>
            <a:fillRect/>
          </a:stretch>
        </p:blipFill>
        <p:spPr>
          <a:xfrm>
            <a:off x="762000" y="4953000"/>
            <a:ext cx="7629526" cy="1729461"/>
          </a:xfrm>
          <a:prstGeom prst="rect">
            <a:avLst/>
          </a:prstGeom>
        </p:spPr>
      </p:pic>
    </p:spTree>
    <p:extLst>
      <p:ext uri="{BB962C8B-B14F-4D97-AF65-F5344CB8AC3E}">
        <p14:creationId xmlns:p14="http://schemas.microsoft.com/office/powerpoint/2010/main" val="491224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A8BA4-644E-4070-A92B-EAC2323677C7}"/>
              </a:ext>
            </a:extLst>
          </p:cNvPr>
          <p:cNvSpPr>
            <a:spLocks noGrp="1"/>
          </p:cNvSpPr>
          <p:nvPr>
            <p:ph type="sldNum" sz="quarter" idx="12"/>
          </p:nvPr>
        </p:nvSpPr>
        <p:spPr/>
        <p:txBody>
          <a:bodyPr/>
          <a:lstStyle/>
          <a:p>
            <a:fld id="{4D01ED7E-E0D3-4834-A753-F3CD50758E76}" type="slidenum">
              <a:rPr lang="en-US" smtClean="0"/>
              <a:t>33</a:t>
            </a:fld>
            <a:endParaRPr lang="en-US"/>
          </a:p>
        </p:txBody>
      </p:sp>
      <p:sp>
        <p:nvSpPr>
          <p:cNvPr id="6" name="Content Placeholder 7">
            <a:extLst>
              <a:ext uri="{FF2B5EF4-FFF2-40B4-BE49-F238E27FC236}">
                <a16:creationId xmlns:a16="http://schemas.microsoft.com/office/drawing/2014/main" id="{DFF568C1-F827-466A-87CE-A01660A7EDA2}"/>
              </a:ext>
            </a:extLst>
          </p:cNvPr>
          <p:cNvSpPr>
            <a:spLocks noGrp="1"/>
          </p:cNvSpPr>
          <p:nvPr>
            <p:ph idx="1"/>
          </p:nvPr>
        </p:nvSpPr>
        <p:spPr>
          <a:xfrm>
            <a:off x="457200" y="888075"/>
            <a:ext cx="8229600" cy="387077"/>
          </a:xfrm>
          <a:ln>
            <a:solidFill>
              <a:schemeClr val="tx1"/>
            </a:solidFill>
          </a:ln>
        </p:spPr>
        <p:txBody>
          <a:bodyPr>
            <a:noAutofit/>
          </a:bodyPr>
          <a:lstStyle/>
          <a:p>
            <a:pPr marL="0" lvl="1" indent="0">
              <a:buNone/>
            </a:pPr>
            <a:r>
              <a:rPr lang="en-US" sz="2000" b="1" dirty="0"/>
              <a:t>Choice #2 </a:t>
            </a:r>
            <a:r>
              <a:rPr lang="en-US" sz="2000" dirty="0"/>
              <a:t>– Total Compensation including New Mexico gross receipts tax  </a:t>
            </a:r>
          </a:p>
          <a:p>
            <a:pPr marL="0" lvl="1" indent="0">
              <a:buNone/>
            </a:pPr>
            <a:r>
              <a:rPr lang="en-US" sz="2000" dirty="0"/>
              <a:t>                                                                    </a:t>
            </a:r>
          </a:p>
          <a:p>
            <a:pPr marL="457200" lvl="1" indent="0">
              <a:buNone/>
            </a:pPr>
            <a:endParaRPr lang="en-US" sz="2000" dirty="0"/>
          </a:p>
        </p:txBody>
      </p:sp>
      <p:sp>
        <p:nvSpPr>
          <p:cNvPr id="5" name="Title 4">
            <a:extLst>
              <a:ext uri="{FF2B5EF4-FFF2-40B4-BE49-F238E27FC236}">
                <a16:creationId xmlns:a16="http://schemas.microsoft.com/office/drawing/2014/main" id="{B40E588D-8F90-04D4-3131-582BC53FB77D}"/>
              </a:ext>
            </a:extLst>
          </p:cNvPr>
          <p:cNvSpPr>
            <a:spLocks noGrp="1"/>
          </p:cNvSpPr>
          <p:nvPr>
            <p:ph type="title"/>
          </p:nvPr>
        </p:nvSpPr>
        <p:spPr/>
        <p:txBody>
          <a:bodyPr/>
          <a:lstStyle/>
          <a:p>
            <a:r>
              <a:rPr lang="fr-FR" dirty="0"/>
              <a:t>Article 3 Compensation </a:t>
            </a:r>
            <a:r>
              <a:rPr lang="en-US" sz="2400" kern="1200" dirty="0">
                <a:solidFill>
                  <a:schemeClr val="bg1"/>
                </a:solidFill>
                <a:effectLst/>
                <a:latin typeface="+mj-lt"/>
                <a:ea typeface="+mj-ea"/>
                <a:cs typeface="+mj-cs"/>
              </a:rPr>
              <a:t>– Including GRT Example</a:t>
            </a:r>
            <a:endParaRPr lang="en-US" dirty="0"/>
          </a:p>
        </p:txBody>
      </p:sp>
      <p:pic>
        <p:nvPicPr>
          <p:cNvPr id="20" name="Picture 19">
            <a:extLst>
              <a:ext uri="{FF2B5EF4-FFF2-40B4-BE49-F238E27FC236}">
                <a16:creationId xmlns:a16="http://schemas.microsoft.com/office/drawing/2014/main" id="{A13C3133-B7E5-7971-9A9E-4C114E1F25C0}"/>
              </a:ext>
            </a:extLst>
          </p:cNvPr>
          <p:cNvPicPr>
            <a:picLocks noChangeAspect="1"/>
          </p:cNvPicPr>
          <p:nvPr/>
        </p:nvPicPr>
        <p:blipFill>
          <a:blip r:embed="rId2"/>
          <a:stretch>
            <a:fillRect/>
          </a:stretch>
        </p:blipFill>
        <p:spPr>
          <a:xfrm>
            <a:off x="984634" y="1314450"/>
            <a:ext cx="6858000" cy="1047750"/>
          </a:xfrm>
          <a:prstGeom prst="rect">
            <a:avLst/>
          </a:prstGeom>
        </p:spPr>
      </p:pic>
      <p:pic>
        <p:nvPicPr>
          <p:cNvPr id="22" name="Picture 21">
            <a:extLst>
              <a:ext uri="{FF2B5EF4-FFF2-40B4-BE49-F238E27FC236}">
                <a16:creationId xmlns:a16="http://schemas.microsoft.com/office/drawing/2014/main" id="{52184D68-804F-4E74-7B46-8F5310CDED31}"/>
              </a:ext>
            </a:extLst>
          </p:cNvPr>
          <p:cNvPicPr>
            <a:picLocks noChangeAspect="1"/>
          </p:cNvPicPr>
          <p:nvPr/>
        </p:nvPicPr>
        <p:blipFill>
          <a:blip r:embed="rId3"/>
          <a:stretch>
            <a:fillRect/>
          </a:stretch>
        </p:blipFill>
        <p:spPr>
          <a:xfrm>
            <a:off x="1322261" y="2454148"/>
            <a:ext cx="6846514" cy="4298974"/>
          </a:xfrm>
          <a:prstGeom prst="rect">
            <a:avLst/>
          </a:prstGeom>
        </p:spPr>
      </p:pic>
    </p:spTree>
    <p:extLst>
      <p:ext uri="{BB962C8B-B14F-4D97-AF65-F5344CB8AC3E}">
        <p14:creationId xmlns:p14="http://schemas.microsoft.com/office/powerpoint/2010/main" val="1993480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A8BA4-644E-4070-A92B-EAC2323677C7}"/>
              </a:ext>
            </a:extLst>
          </p:cNvPr>
          <p:cNvSpPr>
            <a:spLocks noGrp="1"/>
          </p:cNvSpPr>
          <p:nvPr>
            <p:ph type="sldNum" sz="quarter" idx="12"/>
          </p:nvPr>
        </p:nvSpPr>
        <p:spPr/>
        <p:txBody>
          <a:bodyPr/>
          <a:lstStyle/>
          <a:p>
            <a:fld id="{4D01ED7E-E0D3-4834-A753-F3CD50758E76}" type="slidenum">
              <a:rPr lang="en-US" smtClean="0"/>
              <a:t>34</a:t>
            </a:fld>
            <a:endParaRPr lang="en-US"/>
          </a:p>
        </p:txBody>
      </p:sp>
      <p:pic>
        <p:nvPicPr>
          <p:cNvPr id="9" name="Picture 8">
            <a:extLst>
              <a:ext uri="{FF2B5EF4-FFF2-40B4-BE49-F238E27FC236}">
                <a16:creationId xmlns:a16="http://schemas.microsoft.com/office/drawing/2014/main" id="{469989CC-ACDA-483F-AE20-36F348216D6D}"/>
              </a:ext>
            </a:extLst>
          </p:cNvPr>
          <p:cNvPicPr>
            <a:picLocks noChangeAspect="1"/>
          </p:cNvPicPr>
          <p:nvPr/>
        </p:nvPicPr>
        <p:blipFill>
          <a:blip r:embed="rId2"/>
          <a:stretch>
            <a:fillRect/>
          </a:stretch>
        </p:blipFill>
        <p:spPr>
          <a:xfrm>
            <a:off x="1447800" y="3124200"/>
            <a:ext cx="5910648" cy="3604259"/>
          </a:xfrm>
          <a:prstGeom prst="rect">
            <a:avLst/>
          </a:prstGeom>
        </p:spPr>
      </p:pic>
      <p:sp>
        <p:nvSpPr>
          <p:cNvPr id="7" name="Content Placeholder 7">
            <a:extLst>
              <a:ext uri="{FF2B5EF4-FFF2-40B4-BE49-F238E27FC236}">
                <a16:creationId xmlns:a16="http://schemas.microsoft.com/office/drawing/2014/main" id="{E486B1F9-0578-49FA-9637-98C0A0E7591A}"/>
              </a:ext>
            </a:extLst>
          </p:cNvPr>
          <p:cNvSpPr>
            <a:spLocks noGrp="1"/>
          </p:cNvSpPr>
          <p:nvPr>
            <p:ph idx="1"/>
          </p:nvPr>
        </p:nvSpPr>
        <p:spPr>
          <a:xfrm>
            <a:off x="152400" y="996267"/>
            <a:ext cx="9150406" cy="1709874"/>
          </a:xfrm>
        </p:spPr>
        <p:txBody>
          <a:bodyPr>
            <a:noAutofit/>
          </a:bodyPr>
          <a:lstStyle/>
          <a:p>
            <a:r>
              <a:rPr lang="en-US" sz="1800" dirty="0"/>
              <a:t>Choice #1 - Between two Public Entities </a:t>
            </a:r>
          </a:p>
          <a:p>
            <a:pPr lvl="1"/>
            <a:r>
              <a:rPr lang="en-US" sz="1800" dirty="0"/>
              <a:t>The previous Paragraph B. Payment should also indicate that the Total Compensation amount is </a:t>
            </a:r>
            <a:r>
              <a:rPr lang="en-US" sz="1800" i="1" u="sng" dirty="0"/>
              <a:t>excluding</a:t>
            </a:r>
            <a:r>
              <a:rPr lang="en-US" sz="1800" dirty="0"/>
              <a:t> New Mexico gross receipts tax</a:t>
            </a:r>
          </a:p>
          <a:p>
            <a:r>
              <a:rPr lang="en-US" sz="1800" dirty="0"/>
              <a:t>Choice #2</a:t>
            </a:r>
          </a:p>
          <a:p>
            <a:pPr lvl="1"/>
            <a:r>
              <a:rPr lang="en-US" sz="1800" dirty="0"/>
              <a:t>If New Mexico gross receipts tax was included in B. Payment, select </a:t>
            </a:r>
            <a:r>
              <a:rPr lang="en-US" sz="1800" b="1" dirty="0"/>
              <a:t>will</a:t>
            </a:r>
          </a:p>
          <a:p>
            <a:pPr lvl="1"/>
            <a:r>
              <a:rPr lang="en-US" sz="1800" dirty="0"/>
              <a:t>If New Mexico gross receipts tax was excluded in B. Payment, select </a:t>
            </a:r>
            <a:r>
              <a:rPr lang="en-US" sz="1800" b="1" dirty="0"/>
              <a:t>will not</a:t>
            </a:r>
          </a:p>
        </p:txBody>
      </p:sp>
      <p:sp>
        <p:nvSpPr>
          <p:cNvPr id="5" name="Title 4">
            <a:extLst>
              <a:ext uri="{FF2B5EF4-FFF2-40B4-BE49-F238E27FC236}">
                <a16:creationId xmlns:a16="http://schemas.microsoft.com/office/drawing/2014/main" id="{55B5F506-9501-BCCE-AF75-0DEC237A0779}"/>
              </a:ext>
            </a:extLst>
          </p:cNvPr>
          <p:cNvSpPr>
            <a:spLocks noGrp="1"/>
          </p:cNvSpPr>
          <p:nvPr>
            <p:ph type="title"/>
          </p:nvPr>
        </p:nvSpPr>
        <p:spPr/>
        <p:txBody>
          <a:bodyPr>
            <a:normAutofit fontScale="90000"/>
          </a:bodyPr>
          <a:lstStyle/>
          <a:p>
            <a:r>
              <a:rPr lang="en-US" dirty="0"/>
              <a:t>Article 3 Compensation C. Taxes – Template and Guidance</a:t>
            </a:r>
          </a:p>
        </p:txBody>
      </p:sp>
    </p:spTree>
    <p:extLst>
      <p:ext uri="{BB962C8B-B14F-4D97-AF65-F5344CB8AC3E}">
        <p14:creationId xmlns:p14="http://schemas.microsoft.com/office/powerpoint/2010/main" val="1296553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35</a:t>
            </a:fld>
            <a:endParaRPr lang="en-US"/>
          </a:p>
        </p:txBody>
      </p:sp>
      <p:pic>
        <p:nvPicPr>
          <p:cNvPr id="7" name="Picture 6">
            <a:extLst>
              <a:ext uri="{FF2B5EF4-FFF2-40B4-BE49-F238E27FC236}">
                <a16:creationId xmlns:a16="http://schemas.microsoft.com/office/drawing/2014/main" id="{A2967195-C809-4A26-AEC5-B128D86AE42A}"/>
              </a:ext>
            </a:extLst>
          </p:cNvPr>
          <p:cNvPicPr>
            <a:picLocks noChangeAspect="1"/>
          </p:cNvPicPr>
          <p:nvPr/>
        </p:nvPicPr>
        <p:blipFill rotWithShape="1">
          <a:blip r:embed="rId3"/>
          <a:srcRect b="71820"/>
          <a:stretch/>
        </p:blipFill>
        <p:spPr>
          <a:xfrm>
            <a:off x="838200" y="996267"/>
            <a:ext cx="7010400" cy="1600199"/>
          </a:xfrm>
          <a:prstGeom prst="rect">
            <a:avLst/>
          </a:prstGeom>
        </p:spPr>
      </p:pic>
      <p:sp>
        <p:nvSpPr>
          <p:cNvPr id="5" name="Content Placeholder 7">
            <a:extLst>
              <a:ext uri="{FF2B5EF4-FFF2-40B4-BE49-F238E27FC236}">
                <a16:creationId xmlns:a16="http://schemas.microsoft.com/office/drawing/2014/main" id="{F4FED06E-AC2E-477F-8458-6ED734EA8969}"/>
              </a:ext>
            </a:extLst>
          </p:cNvPr>
          <p:cNvSpPr>
            <a:spLocks noGrp="1"/>
          </p:cNvSpPr>
          <p:nvPr>
            <p:ph idx="1"/>
          </p:nvPr>
        </p:nvSpPr>
        <p:spPr>
          <a:xfrm>
            <a:off x="304800" y="2616344"/>
            <a:ext cx="8610600" cy="3614738"/>
          </a:xfrm>
        </p:spPr>
        <p:txBody>
          <a:bodyPr>
            <a:noAutofit/>
          </a:bodyPr>
          <a:lstStyle/>
          <a:p>
            <a:pPr>
              <a:spcBef>
                <a:spcPts val="0"/>
              </a:spcBef>
              <a:spcAft>
                <a:spcPts val="800"/>
              </a:spcAft>
            </a:pPr>
            <a:r>
              <a:rPr lang="en-US" sz="1800" dirty="0"/>
              <a:t>As of April 2021, DoIT recommends retainage on contracts in the amount of $500,000 or more that contain fixed price deliverables. </a:t>
            </a:r>
            <a:r>
              <a:rPr lang="en-US" sz="1800" dirty="0">
                <a:effectLst/>
                <a:latin typeface="Calibri" panose="020F0502020204030204" pitchFamily="34" charset="0"/>
                <a:ea typeface="Calibri" panose="020F0502020204030204" pitchFamily="34" charset="0"/>
              </a:rPr>
              <a:t>A fixed-price deliverable is a single price, regardless of how many actual hours are spent, and is  payable when work is delivered and accepted. Retainage may be released deliverable by deliverable after a sufficient period of time, e.g. after 60-90 days, or most effectively and recommended by DoIT, at the completion of </a:t>
            </a:r>
            <a:r>
              <a:rPr lang="en-US" sz="1800" b="1" u="sng" dirty="0">
                <a:effectLst/>
                <a:latin typeface="Calibri" panose="020F0502020204030204" pitchFamily="34" charset="0"/>
                <a:ea typeface="Calibri" panose="020F0502020204030204" pitchFamily="34" charset="0"/>
              </a:rPr>
              <a:t>all </a:t>
            </a:r>
            <a:r>
              <a:rPr lang="en-US" sz="1800" dirty="0">
                <a:effectLst/>
                <a:latin typeface="Calibri" panose="020F0502020204030204" pitchFamily="34" charset="0"/>
                <a:ea typeface="Calibri" panose="020F0502020204030204" pitchFamily="34" charset="0"/>
              </a:rPr>
              <a:t>deliverables in the SOW.   </a:t>
            </a:r>
          </a:p>
          <a:p>
            <a:pPr>
              <a:spcBef>
                <a:spcPts val="0"/>
              </a:spcBef>
              <a:spcAft>
                <a:spcPts val="800"/>
              </a:spcAft>
            </a:pPr>
            <a:r>
              <a:rPr lang="en-US" sz="1800" dirty="0">
                <a:effectLst/>
                <a:latin typeface="Calibri" panose="020F0502020204030204" pitchFamily="34" charset="0"/>
                <a:ea typeface="Calibri" panose="020F0502020204030204" pitchFamily="34" charset="0"/>
              </a:rPr>
              <a:t>Retainage is </a:t>
            </a:r>
            <a:r>
              <a:rPr lang="en-US" sz="1800" i="1" dirty="0">
                <a:effectLst/>
                <a:latin typeface="Calibri" panose="020F0502020204030204" pitchFamily="34" charset="0"/>
                <a:ea typeface="Calibri" panose="020F0502020204030204" pitchFamily="34" charset="0"/>
              </a:rPr>
              <a:t>not</a:t>
            </a:r>
            <a:r>
              <a:rPr lang="en-US" sz="1800" dirty="0">
                <a:effectLst/>
                <a:latin typeface="Calibri" panose="020F0502020204030204" pitchFamily="34" charset="0"/>
                <a:ea typeface="Calibri" panose="020F0502020204030204" pitchFamily="34" charset="0"/>
              </a:rPr>
              <a:t> required on deliverables that are time and materials-based, which is a deliverable invoiced by the vendor monthly for a number of hours worked at a specific hourly rate.  Examples include maintenance and support services or staff augmentation based on an hourly rate.  </a:t>
            </a:r>
          </a:p>
          <a:p>
            <a:pPr>
              <a:spcBef>
                <a:spcPts val="0"/>
              </a:spcBef>
              <a:spcAft>
                <a:spcPts val="800"/>
              </a:spcAft>
            </a:pPr>
            <a:r>
              <a:rPr lang="en-US" sz="1800" dirty="0">
                <a:effectLst/>
                <a:latin typeface="Calibri" panose="020F0502020204030204" pitchFamily="34" charset="0"/>
                <a:ea typeface="Calibri" panose="020F0502020204030204" pitchFamily="34" charset="0"/>
              </a:rPr>
              <a:t>Contracts over $500K that include a mix of both fixed-price and time and materials deliverables should consider applying retainage to fixed-price deliverables only.  </a:t>
            </a:r>
            <a:endParaRPr lang="en-US" sz="1800" b="1" dirty="0"/>
          </a:p>
        </p:txBody>
      </p:sp>
      <p:sp>
        <p:nvSpPr>
          <p:cNvPr id="6" name="Title 5">
            <a:extLst>
              <a:ext uri="{FF2B5EF4-FFF2-40B4-BE49-F238E27FC236}">
                <a16:creationId xmlns:a16="http://schemas.microsoft.com/office/drawing/2014/main" id="{2F1E215F-5A08-C7AA-FAC6-756CBBEC193D}"/>
              </a:ext>
            </a:extLst>
          </p:cNvPr>
          <p:cNvSpPr>
            <a:spLocks noGrp="1"/>
          </p:cNvSpPr>
          <p:nvPr>
            <p:ph type="title"/>
          </p:nvPr>
        </p:nvSpPr>
        <p:spPr/>
        <p:txBody>
          <a:bodyPr/>
          <a:lstStyle/>
          <a:p>
            <a:r>
              <a:rPr lang="en-US" dirty="0"/>
              <a:t>Article 3 D. Retainage – Template and Guidance</a:t>
            </a:r>
          </a:p>
        </p:txBody>
      </p:sp>
    </p:spTree>
    <p:extLst>
      <p:ext uri="{BB962C8B-B14F-4D97-AF65-F5344CB8AC3E}">
        <p14:creationId xmlns:p14="http://schemas.microsoft.com/office/powerpoint/2010/main" val="3752784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36</a:t>
            </a:fld>
            <a:endParaRPr lang="en-US"/>
          </a:p>
        </p:txBody>
      </p:sp>
      <p:sp>
        <p:nvSpPr>
          <p:cNvPr id="6" name="Title 5">
            <a:extLst>
              <a:ext uri="{FF2B5EF4-FFF2-40B4-BE49-F238E27FC236}">
                <a16:creationId xmlns:a16="http://schemas.microsoft.com/office/drawing/2014/main" id="{2F1E215F-5A08-C7AA-FAC6-756CBBEC193D}"/>
              </a:ext>
            </a:extLst>
          </p:cNvPr>
          <p:cNvSpPr>
            <a:spLocks noGrp="1"/>
          </p:cNvSpPr>
          <p:nvPr>
            <p:ph type="title"/>
          </p:nvPr>
        </p:nvSpPr>
        <p:spPr/>
        <p:txBody>
          <a:bodyPr/>
          <a:lstStyle/>
          <a:p>
            <a:r>
              <a:rPr lang="en-US" sz="2400" kern="1200" dirty="0">
                <a:solidFill>
                  <a:schemeClr val="bg1"/>
                </a:solidFill>
                <a:effectLst/>
                <a:latin typeface="+mj-lt"/>
                <a:ea typeface="+mj-ea"/>
                <a:cs typeface="+mj-cs"/>
              </a:rPr>
              <a:t>Article 3.D. </a:t>
            </a:r>
            <a:r>
              <a:rPr lang="en-US" dirty="0"/>
              <a:t>Retainage </a:t>
            </a:r>
            <a:r>
              <a:rPr lang="en-US" sz="2400" kern="1200" dirty="0">
                <a:solidFill>
                  <a:schemeClr val="bg1"/>
                </a:solidFill>
                <a:effectLst/>
                <a:latin typeface="+mj-lt"/>
                <a:ea typeface="+mj-ea"/>
                <a:cs typeface="+mj-cs"/>
              </a:rPr>
              <a:t>- Example</a:t>
            </a:r>
            <a:endParaRPr lang="en-US" dirty="0"/>
          </a:p>
        </p:txBody>
      </p:sp>
      <p:pic>
        <p:nvPicPr>
          <p:cNvPr id="3" name="Picture 2">
            <a:extLst>
              <a:ext uri="{FF2B5EF4-FFF2-40B4-BE49-F238E27FC236}">
                <a16:creationId xmlns:a16="http://schemas.microsoft.com/office/drawing/2014/main" id="{E7EE8082-E3B2-5974-5420-CCC07971B739}"/>
              </a:ext>
            </a:extLst>
          </p:cNvPr>
          <p:cNvPicPr>
            <a:picLocks noChangeAspect="1"/>
          </p:cNvPicPr>
          <p:nvPr/>
        </p:nvPicPr>
        <p:blipFill>
          <a:blip r:embed="rId3"/>
          <a:stretch>
            <a:fillRect/>
          </a:stretch>
        </p:blipFill>
        <p:spPr>
          <a:xfrm>
            <a:off x="76200" y="944629"/>
            <a:ext cx="5524182" cy="1086422"/>
          </a:xfrm>
          <a:prstGeom prst="rect">
            <a:avLst/>
          </a:prstGeom>
        </p:spPr>
      </p:pic>
      <p:pic>
        <p:nvPicPr>
          <p:cNvPr id="8" name="Picture 7">
            <a:extLst>
              <a:ext uri="{FF2B5EF4-FFF2-40B4-BE49-F238E27FC236}">
                <a16:creationId xmlns:a16="http://schemas.microsoft.com/office/drawing/2014/main" id="{D707B4AD-57D8-07A3-9E3B-AB2852ACC491}"/>
              </a:ext>
            </a:extLst>
          </p:cNvPr>
          <p:cNvPicPr>
            <a:picLocks noChangeAspect="1"/>
          </p:cNvPicPr>
          <p:nvPr/>
        </p:nvPicPr>
        <p:blipFill>
          <a:blip r:embed="rId4"/>
          <a:stretch>
            <a:fillRect/>
          </a:stretch>
        </p:blipFill>
        <p:spPr>
          <a:xfrm>
            <a:off x="76200" y="2136704"/>
            <a:ext cx="5561010" cy="1086422"/>
          </a:xfrm>
          <a:prstGeom prst="rect">
            <a:avLst/>
          </a:prstGeom>
        </p:spPr>
      </p:pic>
      <p:pic>
        <p:nvPicPr>
          <p:cNvPr id="10" name="Picture 9">
            <a:extLst>
              <a:ext uri="{FF2B5EF4-FFF2-40B4-BE49-F238E27FC236}">
                <a16:creationId xmlns:a16="http://schemas.microsoft.com/office/drawing/2014/main" id="{B2F93C6B-955E-E13C-88CC-A86D788084B0}"/>
              </a:ext>
            </a:extLst>
          </p:cNvPr>
          <p:cNvPicPr>
            <a:picLocks noChangeAspect="1"/>
          </p:cNvPicPr>
          <p:nvPr/>
        </p:nvPicPr>
        <p:blipFill>
          <a:blip r:embed="rId5"/>
          <a:stretch>
            <a:fillRect/>
          </a:stretch>
        </p:blipFill>
        <p:spPr>
          <a:xfrm>
            <a:off x="95250" y="3301964"/>
            <a:ext cx="5505768" cy="1077215"/>
          </a:xfrm>
          <a:prstGeom prst="rect">
            <a:avLst/>
          </a:prstGeom>
        </p:spPr>
      </p:pic>
      <p:pic>
        <p:nvPicPr>
          <p:cNvPr id="12" name="Picture 11">
            <a:extLst>
              <a:ext uri="{FF2B5EF4-FFF2-40B4-BE49-F238E27FC236}">
                <a16:creationId xmlns:a16="http://schemas.microsoft.com/office/drawing/2014/main" id="{0AE7EA5E-0238-9BF6-774E-C4B0874AE05B}"/>
              </a:ext>
            </a:extLst>
          </p:cNvPr>
          <p:cNvPicPr>
            <a:picLocks noChangeAspect="1"/>
          </p:cNvPicPr>
          <p:nvPr/>
        </p:nvPicPr>
        <p:blipFill>
          <a:blip r:embed="rId6"/>
          <a:stretch>
            <a:fillRect/>
          </a:stretch>
        </p:blipFill>
        <p:spPr>
          <a:xfrm>
            <a:off x="119062" y="4447760"/>
            <a:ext cx="5478147" cy="1095629"/>
          </a:xfrm>
          <a:prstGeom prst="rect">
            <a:avLst/>
          </a:prstGeom>
        </p:spPr>
      </p:pic>
      <p:pic>
        <p:nvPicPr>
          <p:cNvPr id="14" name="Picture 13">
            <a:extLst>
              <a:ext uri="{FF2B5EF4-FFF2-40B4-BE49-F238E27FC236}">
                <a16:creationId xmlns:a16="http://schemas.microsoft.com/office/drawing/2014/main" id="{429CBE23-EEE5-02FB-71F2-F40FCA4015A6}"/>
              </a:ext>
            </a:extLst>
          </p:cNvPr>
          <p:cNvPicPr>
            <a:picLocks noChangeAspect="1"/>
          </p:cNvPicPr>
          <p:nvPr/>
        </p:nvPicPr>
        <p:blipFill>
          <a:blip r:embed="rId7"/>
          <a:stretch>
            <a:fillRect/>
          </a:stretch>
        </p:blipFill>
        <p:spPr>
          <a:xfrm>
            <a:off x="123825" y="5581236"/>
            <a:ext cx="5514975" cy="1021974"/>
          </a:xfrm>
          <a:prstGeom prst="rect">
            <a:avLst/>
          </a:prstGeom>
        </p:spPr>
      </p:pic>
      <p:graphicFrame>
        <p:nvGraphicFramePr>
          <p:cNvPr id="17" name="Table 17">
            <a:extLst>
              <a:ext uri="{FF2B5EF4-FFF2-40B4-BE49-F238E27FC236}">
                <a16:creationId xmlns:a16="http://schemas.microsoft.com/office/drawing/2014/main" id="{424126CE-E3DF-625C-B4E0-450ED79AC204}"/>
              </a:ext>
            </a:extLst>
          </p:cNvPr>
          <p:cNvGraphicFramePr>
            <a:graphicFrameLocks noGrp="1"/>
          </p:cNvGraphicFramePr>
          <p:nvPr>
            <p:extLst>
              <p:ext uri="{D42A27DB-BD31-4B8C-83A1-F6EECF244321}">
                <p14:modId xmlns:p14="http://schemas.microsoft.com/office/powerpoint/2010/main" val="461653310"/>
              </p:ext>
            </p:extLst>
          </p:nvPr>
        </p:nvGraphicFramePr>
        <p:xfrm>
          <a:off x="5638800" y="2147421"/>
          <a:ext cx="3429000" cy="2974908"/>
        </p:xfrm>
        <a:graphic>
          <a:graphicData uri="http://schemas.openxmlformats.org/drawingml/2006/table">
            <a:tbl>
              <a:tblPr firstRow="1" bandRow="1">
                <a:tableStyleId>{EB9631B5-78F2-41C9-869B-9F39066F8104}</a:tableStyleId>
              </a:tblPr>
              <a:tblGrid>
                <a:gridCol w="1331259">
                  <a:extLst>
                    <a:ext uri="{9D8B030D-6E8A-4147-A177-3AD203B41FA5}">
                      <a16:colId xmlns:a16="http://schemas.microsoft.com/office/drawing/2014/main" val="1900052525"/>
                    </a:ext>
                  </a:extLst>
                </a:gridCol>
                <a:gridCol w="968188">
                  <a:extLst>
                    <a:ext uri="{9D8B030D-6E8A-4147-A177-3AD203B41FA5}">
                      <a16:colId xmlns:a16="http://schemas.microsoft.com/office/drawing/2014/main" val="1324966414"/>
                    </a:ext>
                  </a:extLst>
                </a:gridCol>
                <a:gridCol w="1129553">
                  <a:extLst>
                    <a:ext uri="{9D8B030D-6E8A-4147-A177-3AD203B41FA5}">
                      <a16:colId xmlns:a16="http://schemas.microsoft.com/office/drawing/2014/main" val="2262296531"/>
                    </a:ext>
                  </a:extLst>
                </a:gridCol>
              </a:tblGrid>
              <a:tr h="542980">
                <a:tc>
                  <a:txBody>
                    <a:bodyPr/>
                    <a:lstStyle/>
                    <a:p>
                      <a:pPr algn="ctr"/>
                      <a:r>
                        <a:rPr lang="en-US" sz="1400" dirty="0">
                          <a:latin typeface="Times New Roman" panose="02020603050405020304" pitchFamily="18" charset="0"/>
                          <a:cs typeface="Times New Roman" panose="02020603050405020304" pitchFamily="18" charset="0"/>
                        </a:rPr>
                        <a:t>Total Compensation</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Retainage </a:t>
                      </a:r>
                    </a:p>
                    <a:p>
                      <a:pPr algn="ctr"/>
                      <a:r>
                        <a:rPr lang="en-US" sz="1400" dirty="0">
                          <a:latin typeface="Times New Roman" panose="02020603050405020304" pitchFamily="18" charset="0"/>
                          <a:cs typeface="Times New Roman" panose="02020603050405020304" pitchFamily="18" charset="0"/>
                        </a:rPr>
                        <a:t>Amount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Payable on Acceptance</a:t>
                      </a:r>
                    </a:p>
                  </a:txBody>
                  <a:tcPr anchor="ctr"/>
                </a:tc>
                <a:extLst>
                  <a:ext uri="{0D108BD9-81ED-4DB2-BD59-A6C34878D82A}">
                    <a16:rowId xmlns:a16="http://schemas.microsoft.com/office/drawing/2014/main" val="1706921868"/>
                  </a:ext>
                </a:extLst>
              </a:tr>
              <a:tr h="5150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$100,000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$20,000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$80,000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extLst>
                  <a:ext uri="{0D108BD9-81ED-4DB2-BD59-A6C34878D82A}">
                    <a16:rowId xmlns:a16="http://schemas.microsoft.com/office/drawing/2014/main" val="636387266"/>
                  </a:ext>
                </a:extLst>
              </a:tr>
              <a:tr h="368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dirty="0">
                          <a:ln>
                            <a:noFill/>
                          </a:ln>
                          <a:solidFill>
                            <a:prstClr val="black"/>
                          </a:solidFill>
                          <a:effectLst/>
                          <a:uLnTx/>
                          <a:uFillTx/>
                        </a:rPr>
                        <a:t>$70,000</a:t>
                      </a:r>
                      <a:endParaRPr kumimoji="0" lang="en-US" sz="1400" b="0" i="0" u="none" strike="noStrike" kern="1200" cap="none" spc="0" normalizeH="0" baseline="0" dirty="0">
                        <a:ln>
                          <a:noFill/>
                        </a:ln>
                        <a:solidFill>
                          <a:prstClr val="black"/>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dirty="0">
                          <a:ln>
                            <a:noFill/>
                          </a:ln>
                          <a:solidFill>
                            <a:prstClr val="black"/>
                          </a:solidFill>
                          <a:effectLst/>
                          <a:uLnTx/>
                          <a:uFillTx/>
                        </a:rPr>
                        <a:t>N/A</a:t>
                      </a:r>
                      <a:endParaRPr kumimoji="0" lang="en-US" sz="1400" b="0" i="0" u="none" strike="noStrike" kern="1200" cap="none" spc="0" normalizeH="0" baseline="0" dirty="0">
                        <a:ln>
                          <a:noFill/>
                        </a:ln>
                        <a:solidFill>
                          <a:prstClr val="black"/>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$70,000</a:t>
                      </a:r>
                      <a:endParaRPr kumimoji="0" lang="en-US" sz="1400" b="0" i="0" u="none" strike="noStrike" kern="1200" cap="none" spc="0" normalizeH="0" baseline="0" dirty="0">
                        <a:ln>
                          <a:noFill/>
                        </a:ln>
                        <a:solidFill>
                          <a:prstClr val="black"/>
                        </a:solidFill>
                        <a:effectLst/>
                        <a:uLnTx/>
                        <a:uFillTx/>
                        <a:latin typeface="Calibri"/>
                        <a:ea typeface="+mn-ea"/>
                        <a:cs typeface="+mn-cs"/>
                      </a:endParaRPr>
                    </a:p>
                  </a:txBody>
                  <a:tcPr anchor="ctr"/>
                </a:tc>
                <a:extLst>
                  <a:ext uri="{0D108BD9-81ED-4DB2-BD59-A6C34878D82A}">
                    <a16:rowId xmlns:a16="http://schemas.microsoft.com/office/drawing/2014/main" val="483019677"/>
                  </a:ext>
                </a:extLst>
              </a:tr>
              <a:tr h="5150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$200,000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$40,000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$160,000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extLst>
                  <a:ext uri="{0D108BD9-81ED-4DB2-BD59-A6C34878D82A}">
                    <a16:rowId xmlns:a16="http://schemas.microsoft.com/office/drawing/2014/main" val="2676679692"/>
                  </a:ext>
                </a:extLst>
              </a:tr>
              <a:tr h="5150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$200,000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$40,000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$160,000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tc>
                <a:extLst>
                  <a:ext uri="{0D108BD9-81ED-4DB2-BD59-A6C34878D82A}">
                    <a16:rowId xmlns:a16="http://schemas.microsoft.com/office/drawing/2014/main" val="237433839"/>
                  </a:ext>
                </a:extLst>
              </a:tr>
              <a:tr h="515051">
                <a:tc>
                  <a:txBody>
                    <a:bodyPr/>
                    <a:lstStyle/>
                    <a:p>
                      <a:pPr algn="ctr"/>
                      <a:r>
                        <a:rPr lang="en-US" sz="1400" b="1" dirty="0"/>
                        <a:t>TOTAL $570,000</a:t>
                      </a:r>
                    </a:p>
                  </a:txBody>
                  <a:tcPr anchor="ctr"/>
                </a:tc>
                <a:tc>
                  <a:txBody>
                    <a:bodyPr/>
                    <a:lstStyle/>
                    <a:p>
                      <a:pPr algn="ctr"/>
                      <a:r>
                        <a:rPr lang="en-US" sz="1400" b="1" dirty="0"/>
                        <a:t>TOTAL $100,000</a:t>
                      </a:r>
                    </a:p>
                  </a:txBody>
                  <a:tcPr anchor="ctr"/>
                </a:tc>
                <a:tc>
                  <a:txBody>
                    <a:bodyPr/>
                    <a:lstStyle/>
                    <a:p>
                      <a:pPr algn="ctr"/>
                      <a:r>
                        <a:rPr lang="en-US" sz="1400" b="1" dirty="0"/>
                        <a:t>TOTAL $470,000</a:t>
                      </a:r>
                    </a:p>
                  </a:txBody>
                  <a:tcPr anchor="ctr"/>
                </a:tc>
                <a:extLst>
                  <a:ext uri="{0D108BD9-81ED-4DB2-BD59-A6C34878D82A}">
                    <a16:rowId xmlns:a16="http://schemas.microsoft.com/office/drawing/2014/main" val="4045274545"/>
                  </a:ext>
                </a:extLst>
              </a:tr>
            </a:tbl>
          </a:graphicData>
        </a:graphic>
      </p:graphicFrame>
    </p:spTree>
    <p:extLst>
      <p:ext uri="{BB962C8B-B14F-4D97-AF65-F5344CB8AC3E}">
        <p14:creationId xmlns:p14="http://schemas.microsoft.com/office/powerpoint/2010/main" val="874495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37</a:t>
            </a:fld>
            <a:endParaRPr lang="en-US"/>
          </a:p>
        </p:txBody>
      </p:sp>
      <p:pic>
        <p:nvPicPr>
          <p:cNvPr id="7" name="Picture 6">
            <a:extLst>
              <a:ext uri="{FF2B5EF4-FFF2-40B4-BE49-F238E27FC236}">
                <a16:creationId xmlns:a16="http://schemas.microsoft.com/office/drawing/2014/main" id="{A2967195-C809-4A26-AEC5-B128D86AE42A}"/>
              </a:ext>
            </a:extLst>
          </p:cNvPr>
          <p:cNvPicPr>
            <a:picLocks noChangeAspect="1"/>
          </p:cNvPicPr>
          <p:nvPr/>
        </p:nvPicPr>
        <p:blipFill rotWithShape="1">
          <a:blip r:embed="rId2"/>
          <a:srcRect t="26181"/>
          <a:stretch/>
        </p:blipFill>
        <p:spPr>
          <a:xfrm>
            <a:off x="1143000" y="891381"/>
            <a:ext cx="6288391" cy="3452019"/>
          </a:xfrm>
          <a:prstGeom prst="rect">
            <a:avLst/>
          </a:prstGeom>
        </p:spPr>
      </p:pic>
      <p:sp>
        <p:nvSpPr>
          <p:cNvPr id="5" name="Content Placeholder 7">
            <a:extLst>
              <a:ext uri="{FF2B5EF4-FFF2-40B4-BE49-F238E27FC236}">
                <a16:creationId xmlns:a16="http://schemas.microsoft.com/office/drawing/2014/main" id="{F4FED06E-AC2E-477F-8458-6ED734EA8969}"/>
              </a:ext>
            </a:extLst>
          </p:cNvPr>
          <p:cNvSpPr>
            <a:spLocks noGrp="1"/>
          </p:cNvSpPr>
          <p:nvPr>
            <p:ph idx="1"/>
          </p:nvPr>
        </p:nvSpPr>
        <p:spPr>
          <a:xfrm>
            <a:off x="457200" y="4267200"/>
            <a:ext cx="8408284" cy="1981200"/>
          </a:xfrm>
        </p:spPr>
        <p:txBody>
          <a:bodyPr>
            <a:noAutofit/>
          </a:bodyPr>
          <a:lstStyle/>
          <a:p>
            <a:pPr marL="0" indent="0">
              <a:buNone/>
            </a:pPr>
            <a:r>
              <a:rPr lang="en-US" sz="1800" dirty="0"/>
              <a:t>Choose to use a Performance Bond when </a:t>
            </a:r>
          </a:p>
          <a:p>
            <a:r>
              <a:rPr lang="en-US" sz="1800" dirty="0"/>
              <a:t>the amount of the Agreement exceeds $1 Million OR, </a:t>
            </a:r>
          </a:p>
          <a:p>
            <a:r>
              <a:rPr lang="en-US" sz="1800" dirty="0"/>
              <a:t>if the Agreement is for a custom developed software/application, OR</a:t>
            </a:r>
          </a:p>
          <a:p>
            <a:r>
              <a:rPr lang="en-US" sz="1800" dirty="0"/>
              <a:t>if the Agreement is for Commercial Off the Shelf (COTS) software with greater than 20% Enhancement, OR</a:t>
            </a:r>
          </a:p>
          <a:p>
            <a:r>
              <a:rPr lang="en-US" sz="1800" dirty="0"/>
              <a:t>for any other critical project execution concerns. </a:t>
            </a:r>
          </a:p>
        </p:txBody>
      </p:sp>
      <p:sp>
        <p:nvSpPr>
          <p:cNvPr id="6" name="Title 5">
            <a:extLst>
              <a:ext uri="{FF2B5EF4-FFF2-40B4-BE49-F238E27FC236}">
                <a16:creationId xmlns:a16="http://schemas.microsoft.com/office/drawing/2014/main" id="{2BD47447-CDC8-5920-975D-4362EFE85C01}"/>
              </a:ext>
            </a:extLst>
          </p:cNvPr>
          <p:cNvSpPr>
            <a:spLocks noGrp="1"/>
          </p:cNvSpPr>
          <p:nvPr>
            <p:ph type="title"/>
          </p:nvPr>
        </p:nvSpPr>
        <p:spPr/>
        <p:txBody>
          <a:bodyPr>
            <a:normAutofit/>
          </a:bodyPr>
          <a:lstStyle/>
          <a:p>
            <a:r>
              <a:rPr lang="en-US" dirty="0"/>
              <a:t>Article 3.E. Performance Bond – Template and Guidance</a:t>
            </a:r>
          </a:p>
        </p:txBody>
      </p:sp>
    </p:spTree>
    <p:extLst>
      <p:ext uri="{BB962C8B-B14F-4D97-AF65-F5344CB8AC3E}">
        <p14:creationId xmlns:p14="http://schemas.microsoft.com/office/powerpoint/2010/main" val="1360044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38</a:t>
            </a:fld>
            <a:endParaRPr lang="en-US"/>
          </a:p>
        </p:txBody>
      </p:sp>
      <p:sp>
        <p:nvSpPr>
          <p:cNvPr id="5" name="Content Placeholder 7">
            <a:extLst>
              <a:ext uri="{FF2B5EF4-FFF2-40B4-BE49-F238E27FC236}">
                <a16:creationId xmlns:a16="http://schemas.microsoft.com/office/drawing/2014/main" id="{F4FED06E-AC2E-477F-8458-6ED734EA8969}"/>
              </a:ext>
            </a:extLst>
          </p:cNvPr>
          <p:cNvSpPr>
            <a:spLocks noGrp="1"/>
          </p:cNvSpPr>
          <p:nvPr>
            <p:ph idx="1"/>
          </p:nvPr>
        </p:nvSpPr>
        <p:spPr>
          <a:xfrm>
            <a:off x="457200" y="1103244"/>
            <a:ext cx="8408284" cy="420756"/>
          </a:xfrm>
          <a:ln>
            <a:solidFill>
              <a:schemeClr val="tx1"/>
            </a:solidFill>
          </a:ln>
        </p:spPr>
        <p:txBody>
          <a:bodyPr>
            <a:noAutofit/>
          </a:bodyPr>
          <a:lstStyle/>
          <a:p>
            <a:pPr marL="0" indent="0">
              <a:buNone/>
            </a:pPr>
            <a:r>
              <a:rPr lang="en-US" sz="2400" b="1" dirty="0"/>
              <a:t>Choice 1 – Performance Bond – Example</a:t>
            </a:r>
          </a:p>
        </p:txBody>
      </p:sp>
      <p:sp>
        <p:nvSpPr>
          <p:cNvPr id="6" name="Title 5">
            <a:extLst>
              <a:ext uri="{FF2B5EF4-FFF2-40B4-BE49-F238E27FC236}">
                <a16:creationId xmlns:a16="http://schemas.microsoft.com/office/drawing/2014/main" id="{2BD47447-CDC8-5920-975D-4362EFE85C01}"/>
              </a:ext>
            </a:extLst>
          </p:cNvPr>
          <p:cNvSpPr>
            <a:spLocks noGrp="1"/>
          </p:cNvSpPr>
          <p:nvPr>
            <p:ph type="title"/>
          </p:nvPr>
        </p:nvSpPr>
        <p:spPr/>
        <p:txBody>
          <a:bodyPr/>
          <a:lstStyle/>
          <a:p>
            <a:r>
              <a:rPr lang="en-US" dirty="0"/>
              <a:t>Performance Bond - Example</a:t>
            </a:r>
          </a:p>
        </p:txBody>
      </p:sp>
      <p:pic>
        <p:nvPicPr>
          <p:cNvPr id="3" name="Picture 2">
            <a:extLst>
              <a:ext uri="{FF2B5EF4-FFF2-40B4-BE49-F238E27FC236}">
                <a16:creationId xmlns:a16="http://schemas.microsoft.com/office/drawing/2014/main" id="{BD0FE441-F125-484A-5DF6-528291F2469D}"/>
              </a:ext>
            </a:extLst>
          </p:cNvPr>
          <p:cNvPicPr>
            <a:picLocks noChangeAspect="1"/>
          </p:cNvPicPr>
          <p:nvPr/>
        </p:nvPicPr>
        <p:blipFill>
          <a:blip r:embed="rId2"/>
          <a:stretch>
            <a:fillRect/>
          </a:stretch>
        </p:blipFill>
        <p:spPr>
          <a:xfrm>
            <a:off x="434009" y="1786345"/>
            <a:ext cx="7884740" cy="2386012"/>
          </a:xfrm>
          <a:prstGeom prst="rect">
            <a:avLst/>
          </a:prstGeom>
        </p:spPr>
      </p:pic>
    </p:spTree>
    <p:extLst>
      <p:ext uri="{BB962C8B-B14F-4D97-AF65-F5344CB8AC3E}">
        <p14:creationId xmlns:p14="http://schemas.microsoft.com/office/powerpoint/2010/main" val="3428836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39</a:t>
            </a:fld>
            <a:endParaRPr lang="en-US"/>
          </a:p>
        </p:txBody>
      </p:sp>
      <p:pic>
        <p:nvPicPr>
          <p:cNvPr id="3" name="Picture 2">
            <a:extLst>
              <a:ext uri="{FF2B5EF4-FFF2-40B4-BE49-F238E27FC236}">
                <a16:creationId xmlns:a16="http://schemas.microsoft.com/office/drawing/2014/main" id="{EE39F227-875D-4010-AA18-DD97109EC533}"/>
              </a:ext>
            </a:extLst>
          </p:cNvPr>
          <p:cNvPicPr>
            <a:picLocks noChangeAspect="1"/>
          </p:cNvPicPr>
          <p:nvPr/>
        </p:nvPicPr>
        <p:blipFill>
          <a:blip r:embed="rId2"/>
          <a:stretch>
            <a:fillRect/>
          </a:stretch>
        </p:blipFill>
        <p:spPr>
          <a:xfrm>
            <a:off x="3886200" y="1316861"/>
            <a:ext cx="4995323" cy="4648200"/>
          </a:xfrm>
          <a:prstGeom prst="rect">
            <a:avLst/>
          </a:prstGeom>
        </p:spPr>
      </p:pic>
      <p:sp>
        <p:nvSpPr>
          <p:cNvPr id="6" name="Title 5">
            <a:extLst>
              <a:ext uri="{FF2B5EF4-FFF2-40B4-BE49-F238E27FC236}">
                <a16:creationId xmlns:a16="http://schemas.microsoft.com/office/drawing/2014/main" id="{F3428A80-6AD1-8551-6C4E-D8B00041AE62}"/>
              </a:ext>
            </a:extLst>
          </p:cNvPr>
          <p:cNvSpPr>
            <a:spLocks noGrp="1"/>
          </p:cNvSpPr>
          <p:nvPr>
            <p:ph type="title"/>
          </p:nvPr>
        </p:nvSpPr>
        <p:spPr/>
        <p:txBody>
          <a:bodyPr/>
          <a:lstStyle/>
          <a:p>
            <a:r>
              <a:rPr lang="en-US" dirty="0"/>
              <a:t>Article 4 - Acceptance – Template and Guidance</a:t>
            </a:r>
          </a:p>
        </p:txBody>
      </p:sp>
      <p:sp>
        <p:nvSpPr>
          <p:cNvPr id="2" name="TextBox 1">
            <a:extLst>
              <a:ext uri="{FF2B5EF4-FFF2-40B4-BE49-F238E27FC236}">
                <a16:creationId xmlns:a16="http://schemas.microsoft.com/office/drawing/2014/main" id="{C50A2355-661A-FF39-7C93-41D52327188D}"/>
              </a:ext>
            </a:extLst>
          </p:cNvPr>
          <p:cNvSpPr txBox="1"/>
          <p:nvPr/>
        </p:nvSpPr>
        <p:spPr>
          <a:xfrm>
            <a:off x="152400" y="1435303"/>
            <a:ext cx="3520026" cy="4154984"/>
          </a:xfrm>
          <a:prstGeom prst="rect">
            <a:avLst/>
          </a:prstGeom>
          <a:noFill/>
        </p:spPr>
        <p:txBody>
          <a:bodyPr wrap="square" rtlCol="0">
            <a:spAutoFit/>
          </a:bodyPr>
          <a:lstStyle/>
          <a:p>
            <a:pPr algn="ctr"/>
            <a:r>
              <a:rPr lang="en-US" b="1" u="sng" dirty="0"/>
              <a:t>Acceptance/Rejection Period</a:t>
            </a:r>
          </a:p>
          <a:p>
            <a:endParaRPr lang="en-US" dirty="0"/>
          </a:p>
          <a:p>
            <a:r>
              <a:rPr lang="en-US" sz="1600" dirty="0"/>
              <a:t>Please be aware of the Project Manager’s role and the ELR’s  role regarding the acceptance and rejection of the Deliverables in the Contract.  </a:t>
            </a:r>
          </a:p>
          <a:p>
            <a:endParaRPr lang="en-US" dirty="0"/>
          </a:p>
          <a:p>
            <a:r>
              <a:rPr lang="en-US" sz="1600" dirty="0"/>
              <a:t>In the event the ELR Accepts a Deliverable according to the ELR’s Quality Assurance Review, the ELR will send Contractor the ELR’s written Acceptance within fifteen (15) Business Days (the “Acceptance/Rejection Period”) from the date the ELR receives each of Contractor’s Payment Invoice(s).</a:t>
            </a:r>
          </a:p>
          <a:p>
            <a:r>
              <a:rPr lang="en-US" dirty="0"/>
              <a:t>    </a:t>
            </a:r>
          </a:p>
        </p:txBody>
      </p:sp>
    </p:spTree>
    <p:extLst>
      <p:ext uri="{BB962C8B-B14F-4D97-AF65-F5344CB8AC3E}">
        <p14:creationId xmlns:p14="http://schemas.microsoft.com/office/powerpoint/2010/main" val="422383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0516"/>
            <a:ext cx="8229600" cy="5404084"/>
          </a:xfrm>
        </p:spPr>
        <p:txBody>
          <a:bodyPr>
            <a:normAutofit fontScale="85000" lnSpcReduction="20000"/>
          </a:bodyPr>
          <a:lstStyle/>
          <a:p>
            <a:pPr>
              <a:lnSpc>
                <a:spcPct val="120000"/>
              </a:lnSpc>
              <a:spcBef>
                <a:spcPts val="0"/>
              </a:spcBef>
              <a:spcAft>
                <a:spcPts val="1200"/>
              </a:spcAft>
            </a:pPr>
            <a:r>
              <a:rPr lang="en-US" sz="2400" dirty="0"/>
              <a:t>For all large and small contracts received, DoIT EPMO will compare the most recent version of the IT Contract Template against the contract being sent for review by the Procuring Agency. </a:t>
            </a:r>
          </a:p>
          <a:p>
            <a:pPr>
              <a:lnSpc>
                <a:spcPct val="120000"/>
              </a:lnSpc>
              <a:spcBef>
                <a:spcPts val="0"/>
              </a:spcBef>
              <a:spcAft>
                <a:spcPts val="1200"/>
              </a:spcAft>
            </a:pPr>
            <a:r>
              <a:rPr lang="en-US" sz="2400" dirty="0"/>
              <a:t>A comparison is used to identify any changes, deletions and additions that are made to the terms and conditions and to verify the appropriate choices are made based on the Scope of Work.</a:t>
            </a:r>
          </a:p>
          <a:p>
            <a:pPr>
              <a:lnSpc>
                <a:spcPct val="120000"/>
              </a:lnSpc>
              <a:spcBef>
                <a:spcPts val="0"/>
              </a:spcBef>
              <a:spcAft>
                <a:spcPts val="1200"/>
              </a:spcAft>
            </a:pPr>
            <a:r>
              <a:rPr lang="en-US" sz="2400" dirty="0"/>
              <a:t>If changes are made to the terms and conditions DoIT EPMO will add a comment to point out the deviations but will not edit the text. </a:t>
            </a:r>
          </a:p>
          <a:p>
            <a:pPr>
              <a:lnSpc>
                <a:spcPct val="120000"/>
              </a:lnSpc>
              <a:spcBef>
                <a:spcPts val="0"/>
              </a:spcBef>
              <a:spcAft>
                <a:spcPts val="1200"/>
              </a:spcAft>
            </a:pPr>
            <a:r>
              <a:rPr lang="en-US" sz="2400" dirty="0"/>
              <a:t>If the Procuring Agency requires an immediate review or has a specific area(s) of concern, a return date and reason should be requested by the Procuring Agency, to promote a timely review.</a:t>
            </a:r>
          </a:p>
          <a:p>
            <a:pPr>
              <a:lnSpc>
                <a:spcPct val="120000"/>
              </a:lnSpc>
              <a:spcBef>
                <a:spcPts val="0"/>
              </a:spcBef>
              <a:spcAft>
                <a:spcPts val="1200"/>
              </a:spcAft>
            </a:pPr>
            <a:r>
              <a:rPr lang="en-US" sz="2400" dirty="0"/>
              <a:t>If changes to the terms and conditions are identified by EPMO, the  contract/amendment will be forwarded to DoIT’s Office of General Counsel and a deviation memo will be requested from the Procuring Agency if one did not accompany the contract sent for review. </a:t>
            </a:r>
          </a:p>
        </p:txBody>
      </p:sp>
      <p:sp>
        <p:nvSpPr>
          <p:cNvPr id="4" name="Slide Number Placeholder 3">
            <a:extLst>
              <a:ext uri="{FF2B5EF4-FFF2-40B4-BE49-F238E27FC236}">
                <a16:creationId xmlns:a16="http://schemas.microsoft.com/office/drawing/2014/main" id="{969AF85C-8D39-4CD1-B4A6-573AD5B08ED9}"/>
              </a:ext>
            </a:extLst>
          </p:cNvPr>
          <p:cNvSpPr>
            <a:spLocks noGrp="1"/>
          </p:cNvSpPr>
          <p:nvPr>
            <p:ph type="sldNum" sz="quarter" idx="12"/>
          </p:nvPr>
        </p:nvSpPr>
        <p:spPr/>
        <p:txBody>
          <a:bodyPr/>
          <a:lstStyle/>
          <a:p>
            <a:fld id="{4D01ED7E-E0D3-4834-A753-F3CD50758E76}" type="slidenum">
              <a:rPr lang="en-US" smtClean="0"/>
              <a:t>4</a:t>
            </a:fld>
            <a:endParaRPr lang="en-US"/>
          </a:p>
        </p:txBody>
      </p:sp>
      <p:sp>
        <p:nvSpPr>
          <p:cNvPr id="6" name="Title 5">
            <a:extLst>
              <a:ext uri="{FF2B5EF4-FFF2-40B4-BE49-F238E27FC236}">
                <a16:creationId xmlns:a16="http://schemas.microsoft.com/office/drawing/2014/main" id="{F8DB7509-31D1-5025-BA97-FB0E1F2BCD57}"/>
              </a:ext>
            </a:extLst>
          </p:cNvPr>
          <p:cNvSpPr>
            <a:spLocks noGrp="1"/>
          </p:cNvSpPr>
          <p:nvPr>
            <p:ph type="title"/>
          </p:nvPr>
        </p:nvSpPr>
        <p:spPr/>
        <p:txBody>
          <a:bodyPr/>
          <a:lstStyle/>
          <a:p>
            <a:r>
              <a:rPr lang="en-US" dirty="0"/>
              <a:t>Contract Review: Running a Compare</a:t>
            </a:r>
          </a:p>
        </p:txBody>
      </p:sp>
    </p:spTree>
    <p:extLst>
      <p:ext uri="{BB962C8B-B14F-4D97-AF65-F5344CB8AC3E}">
        <p14:creationId xmlns:p14="http://schemas.microsoft.com/office/powerpoint/2010/main" val="1544013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40</a:t>
            </a:fld>
            <a:endParaRPr lang="en-US"/>
          </a:p>
        </p:txBody>
      </p:sp>
      <p:pic>
        <p:nvPicPr>
          <p:cNvPr id="6" name="Picture 5">
            <a:extLst>
              <a:ext uri="{FF2B5EF4-FFF2-40B4-BE49-F238E27FC236}">
                <a16:creationId xmlns:a16="http://schemas.microsoft.com/office/drawing/2014/main" id="{18E16928-5ED3-4ADF-AF9F-3ED631C7C237}"/>
              </a:ext>
            </a:extLst>
          </p:cNvPr>
          <p:cNvPicPr>
            <a:picLocks noChangeAspect="1"/>
          </p:cNvPicPr>
          <p:nvPr/>
        </p:nvPicPr>
        <p:blipFill>
          <a:blip r:embed="rId2"/>
          <a:stretch>
            <a:fillRect/>
          </a:stretch>
        </p:blipFill>
        <p:spPr>
          <a:xfrm>
            <a:off x="3835947" y="1591270"/>
            <a:ext cx="5029577" cy="3675460"/>
          </a:xfrm>
          <a:prstGeom prst="rect">
            <a:avLst/>
          </a:prstGeom>
        </p:spPr>
      </p:pic>
      <p:sp>
        <p:nvSpPr>
          <p:cNvPr id="8" name="TextBox 7">
            <a:extLst>
              <a:ext uri="{FF2B5EF4-FFF2-40B4-BE49-F238E27FC236}">
                <a16:creationId xmlns:a16="http://schemas.microsoft.com/office/drawing/2014/main" id="{D1550405-4BF0-4B2C-8F88-04EF721A4126}"/>
              </a:ext>
            </a:extLst>
          </p:cNvPr>
          <p:cNvSpPr txBox="1"/>
          <p:nvPr/>
        </p:nvSpPr>
        <p:spPr>
          <a:xfrm>
            <a:off x="278476" y="1220943"/>
            <a:ext cx="3341024" cy="4909036"/>
          </a:xfrm>
          <a:prstGeom prst="rect">
            <a:avLst/>
          </a:prstGeom>
          <a:noFill/>
        </p:spPr>
        <p:txBody>
          <a:bodyPr wrap="square">
            <a:spAutoFit/>
          </a:bodyPr>
          <a:lstStyle/>
          <a:p>
            <a:pPr marL="285750" indent="-285750">
              <a:spcBef>
                <a:spcPts val="0"/>
              </a:spcBef>
              <a:spcAft>
                <a:spcPts val="600"/>
              </a:spcAft>
              <a:buFont typeface="Arial" panose="020B0604020202020204" pitchFamily="34" charset="0"/>
              <a:buChar char="•"/>
            </a:pPr>
            <a:r>
              <a:rPr lang="en-US" sz="1800" dirty="0"/>
              <a:t>Agency will make the selection of Choice, 1, 2 or 3. </a:t>
            </a:r>
          </a:p>
          <a:p>
            <a:pPr marL="285750" indent="-285750">
              <a:spcBef>
                <a:spcPts val="0"/>
              </a:spcBef>
              <a:spcAft>
                <a:spcPts val="600"/>
              </a:spcAft>
              <a:buFont typeface="Arial" panose="020B0604020202020204" pitchFamily="34" charset="0"/>
              <a:buChar char="•"/>
            </a:pPr>
            <a:r>
              <a:rPr lang="en-US" dirty="0"/>
              <a:t>Choice 1 is the </a:t>
            </a:r>
            <a:r>
              <a:rPr lang="en-US" sz="1800" dirty="0"/>
              <a:t>most common selection, since EPMO primarily reviews IT Professional Services.</a:t>
            </a:r>
          </a:p>
          <a:p>
            <a:pPr marL="285750" indent="-285750">
              <a:spcBef>
                <a:spcPts val="0"/>
              </a:spcBef>
              <a:spcAft>
                <a:spcPts val="600"/>
              </a:spcAft>
              <a:buFont typeface="Arial" panose="020B0604020202020204" pitchFamily="34" charset="0"/>
              <a:buChar char="•"/>
            </a:pPr>
            <a:r>
              <a:rPr lang="en-US" dirty="0"/>
              <a:t>The termination date… </a:t>
            </a:r>
          </a:p>
          <a:p>
            <a:pPr marL="742950" lvl="1" indent="-285750">
              <a:spcAft>
                <a:spcPts val="600"/>
              </a:spcAft>
              <a:buFont typeface="Arial" panose="020B0604020202020204" pitchFamily="34" charset="0"/>
              <a:buChar char="•"/>
            </a:pPr>
            <a:r>
              <a:rPr lang="en-US" dirty="0"/>
              <a:t>should be a </a:t>
            </a:r>
            <a:r>
              <a:rPr lang="en-US" u="sng" dirty="0"/>
              <a:t>specific</a:t>
            </a:r>
            <a:r>
              <a:rPr lang="en-US" dirty="0"/>
              <a:t> day and</a:t>
            </a:r>
          </a:p>
          <a:p>
            <a:pPr marL="742950" lvl="1" indent="-285750">
              <a:spcAft>
                <a:spcPts val="600"/>
              </a:spcAft>
              <a:buFont typeface="Arial" panose="020B0604020202020204" pitchFamily="34" charset="0"/>
              <a:buChar char="•"/>
            </a:pPr>
            <a:r>
              <a:rPr lang="en-US" dirty="0"/>
              <a:t>should </a:t>
            </a:r>
            <a:r>
              <a:rPr lang="en-US" b="1" i="1" u="sng" dirty="0"/>
              <a:t>not</a:t>
            </a:r>
            <a:r>
              <a:rPr lang="en-US" dirty="0"/>
              <a:t> be before the last due date of any deliverables in Exhibit A –Scope of Work   </a:t>
            </a:r>
          </a:p>
          <a:p>
            <a:pPr marL="742950" lvl="1" indent="-285750">
              <a:spcAft>
                <a:spcPts val="600"/>
              </a:spcAft>
              <a:buFont typeface="Arial" panose="020B0604020202020204" pitchFamily="34" charset="0"/>
              <a:buChar char="•"/>
            </a:pPr>
            <a:r>
              <a:rPr lang="en-US" dirty="0"/>
              <a:t>should not be </a:t>
            </a:r>
            <a:r>
              <a:rPr lang="en-US" sz="1800" dirty="0"/>
              <a:t>a duration of time, e.g. a “one-year time period”</a:t>
            </a:r>
          </a:p>
        </p:txBody>
      </p:sp>
      <p:sp>
        <p:nvSpPr>
          <p:cNvPr id="5" name="Title 4">
            <a:extLst>
              <a:ext uri="{FF2B5EF4-FFF2-40B4-BE49-F238E27FC236}">
                <a16:creationId xmlns:a16="http://schemas.microsoft.com/office/drawing/2014/main" id="{C49EBC76-3F1A-F3C1-75D0-DB1B582E5707}"/>
              </a:ext>
            </a:extLst>
          </p:cNvPr>
          <p:cNvSpPr>
            <a:spLocks noGrp="1"/>
          </p:cNvSpPr>
          <p:nvPr>
            <p:ph type="title"/>
          </p:nvPr>
        </p:nvSpPr>
        <p:spPr/>
        <p:txBody>
          <a:bodyPr/>
          <a:lstStyle/>
          <a:p>
            <a:r>
              <a:rPr lang="en-US" dirty="0"/>
              <a:t>Article 5 – Term –Template and Guidance</a:t>
            </a:r>
          </a:p>
        </p:txBody>
      </p:sp>
    </p:spTree>
    <p:extLst>
      <p:ext uri="{BB962C8B-B14F-4D97-AF65-F5344CB8AC3E}">
        <p14:creationId xmlns:p14="http://schemas.microsoft.com/office/powerpoint/2010/main" val="1113062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41</a:t>
            </a:fld>
            <a:endParaRPr lang="en-US"/>
          </a:p>
        </p:txBody>
      </p:sp>
      <p:sp>
        <p:nvSpPr>
          <p:cNvPr id="5" name="Title 4">
            <a:extLst>
              <a:ext uri="{FF2B5EF4-FFF2-40B4-BE49-F238E27FC236}">
                <a16:creationId xmlns:a16="http://schemas.microsoft.com/office/drawing/2014/main" id="{C49EBC76-3F1A-F3C1-75D0-DB1B582E5707}"/>
              </a:ext>
            </a:extLst>
          </p:cNvPr>
          <p:cNvSpPr>
            <a:spLocks noGrp="1"/>
          </p:cNvSpPr>
          <p:nvPr>
            <p:ph type="title"/>
          </p:nvPr>
        </p:nvSpPr>
        <p:spPr/>
        <p:txBody>
          <a:bodyPr/>
          <a:lstStyle/>
          <a:p>
            <a:r>
              <a:rPr lang="en-US" dirty="0"/>
              <a:t>Article 5 – Term – Examples</a:t>
            </a:r>
          </a:p>
        </p:txBody>
      </p:sp>
      <p:pic>
        <p:nvPicPr>
          <p:cNvPr id="3" name="Picture 2">
            <a:extLst>
              <a:ext uri="{FF2B5EF4-FFF2-40B4-BE49-F238E27FC236}">
                <a16:creationId xmlns:a16="http://schemas.microsoft.com/office/drawing/2014/main" id="{42D8FAE6-24F6-BF39-87EF-3F7E09B905E7}"/>
              </a:ext>
            </a:extLst>
          </p:cNvPr>
          <p:cNvPicPr>
            <a:picLocks noChangeAspect="1"/>
          </p:cNvPicPr>
          <p:nvPr/>
        </p:nvPicPr>
        <p:blipFill>
          <a:blip r:embed="rId2"/>
          <a:stretch>
            <a:fillRect/>
          </a:stretch>
        </p:blipFill>
        <p:spPr>
          <a:xfrm>
            <a:off x="787055" y="2590800"/>
            <a:ext cx="7471792" cy="2166938"/>
          </a:xfrm>
          <a:prstGeom prst="rect">
            <a:avLst/>
          </a:prstGeom>
        </p:spPr>
      </p:pic>
      <p:sp>
        <p:nvSpPr>
          <p:cNvPr id="2" name="TextBox 1">
            <a:extLst>
              <a:ext uri="{FF2B5EF4-FFF2-40B4-BE49-F238E27FC236}">
                <a16:creationId xmlns:a16="http://schemas.microsoft.com/office/drawing/2014/main" id="{45248144-D59E-5E94-D4F1-52A2A77994CF}"/>
              </a:ext>
            </a:extLst>
          </p:cNvPr>
          <p:cNvSpPr txBox="1"/>
          <p:nvPr/>
        </p:nvSpPr>
        <p:spPr>
          <a:xfrm>
            <a:off x="800307" y="1654237"/>
            <a:ext cx="7465166" cy="646331"/>
          </a:xfrm>
          <a:prstGeom prst="rect">
            <a:avLst/>
          </a:prstGeom>
          <a:noFill/>
          <a:ln>
            <a:solidFill>
              <a:schemeClr val="tx1"/>
            </a:solidFill>
          </a:ln>
        </p:spPr>
        <p:txBody>
          <a:bodyPr wrap="square" rtlCol="0">
            <a:spAutoFit/>
          </a:bodyPr>
          <a:lstStyle/>
          <a:p>
            <a:r>
              <a:rPr lang="en-US" sz="1800" b="1" u="sng" dirty="0">
                <a:effectLst/>
                <a:latin typeface="Times New Roman" panose="02020603050405020304" pitchFamily="18" charset="0"/>
                <a:ea typeface="Times New Roman" panose="02020603050405020304" pitchFamily="18" charset="0"/>
              </a:rPr>
              <a:t>Choice 1</a:t>
            </a:r>
            <a:r>
              <a:rPr lang="en-US" sz="1800" dirty="0">
                <a:effectLst/>
                <a:latin typeface="Times New Roman" panose="02020603050405020304" pitchFamily="18" charset="0"/>
                <a:ea typeface="Times New Roman" panose="02020603050405020304" pitchFamily="18" charset="0"/>
              </a:rPr>
              <a:t> – Contains a</a:t>
            </a:r>
            <a:r>
              <a:rPr lang="en-US" dirty="0">
                <a:latin typeface="Times New Roman" panose="02020603050405020304" pitchFamily="18" charset="0"/>
                <a:ea typeface="Times New Roman" panose="02020603050405020304" pitchFamily="18" charset="0"/>
              </a:rPr>
              <a:t>ny</a:t>
            </a:r>
            <a:r>
              <a:rPr lang="en-US" sz="1800" dirty="0">
                <a:effectLst/>
                <a:latin typeface="Times New Roman" panose="02020603050405020304" pitchFamily="18" charset="0"/>
                <a:ea typeface="Times New Roman" panose="02020603050405020304" pitchFamily="18" charset="0"/>
              </a:rPr>
              <a:t> </a:t>
            </a:r>
            <a:r>
              <a:rPr lang="en-US" sz="1800" b="1" u="sng" dirty="0">
                <a:effectLst/>
                <a:latin typeface="Times New Roman" panose="02020603050405020304" pitchFamily="18" charset="0"/>
                <a:ea typeface="Times New Roman" panose="02020603050405020304" pitchFamily="18" charset="0"/>
              </a:rPr>
              <a:t>IT Professional Service</a:t>
            </a:r>
            <a:r>
              <a:rPr lang="en-US" sz="1800" dirty="0">
                <a:effectLst/>
                <a:latin typeface="Times New Roman" panose="02020603050405020304" pitchFamily="18" charset="0"/>
                <a:ea typeface="Times New Roman" panose="02020603050405020304" pitchFamily="18" charset="0"/>
              </a:rPr>
              <a:t> regardless of Procurement Method.</a:t>
            </a:r>
            <a:endParaRPr lang="en-US" dirty="0"/>
          </a:p>
        </p:txBody>
      </p:sp>
    </p:spTree>
    <p:extLst>
      <p:ext uri="{BB962C8B-B14F-4D97-AF65-F5344CB8AC3E}">
        <p14:creationId xmlns:p14="http://schemas.microsoft.com/office/powerpoint/2010/main" val="2787715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4B166-E340-956E-1D6D-5A94401576F5}"/>
              </a:ext>
            </a:extLst>
          </p:cNvPr>
          <p:cNvSpPr>
            <a:spLocks noGrp="1"/>
          </p:cNvSpPr>
          <p:nvPr>
            <p:ph type="title"/>
          </p:nvPr>
        </p:nvSpPr>
        <p:spPr/>
        <p:txBody>
          <a:bodyPr/>
          <a:lstStyle/>
          <a:p>
            <a:r>
              <a:rPr lang="en-US" dirty="0"/>
              <a:t>Article 5 – Term – Examples</a:t>
            </a:r>
          </a:p>
        </p:txBody>
      </p:sp>
      <p:sp>
        <p:nvSpPr>
          <p:cNvPr id="4" name="Slide Number Placeholder 3">
            <a:extLst>
              <a:ext uri="{FF2B5EF4-FFF2-40B4-BE49-F238E27FC236}">
                <a16:creationId xmlns:a16="http://schemas.microsoft.com/office/drawing/2014/main" id="{68C5B3B6-EFF9-D80C-767E-3822468BD4E3}"/>
              </a:ext>
            </a:extLst>
          </p:cNvPr>
          <p:cNvSpPr>
            <a:spLocks noGrp="1"/>
          </p:cNvSpPr>
          <p:nvPr>
            <p:ph type="sldNum" sz="quarter" idx="12"/>
          </p:nvPr>
        </p:nvSpPr>
        <p:spPr/>
        <p:txBody>
          <a:bodyPr/>
          <a:lstStyle/>
          <a:p>
            <a:r>
              <a:rPr lang="en-US"/>
              <a:t>Pg. </a:t>
            </a:r>
            <a:endParaRPr lang="en-US" dirty="0"/>
          </a:p>
        </p:txBody>
      </p:sp>
      <p:sp>
        <p:nvSpPr>
          <p:cNvPr id="6" name="TextBox 5">
            <a:extLst>
              <a:ext uri="{FF2B5EF4-FFF2-40B4-BE49-F238E27FC236}">
                <a16:creationId xmlns:a16="http://schemas.microsoft.com/office/drawing/2014/main" id="{CF6984E2-CAD4-7E18-6961-58CCB742B874}"/>
              </a:ext>
            </a:extLst>
          </p:cNvPr>
          <p:cNvSpPr txBox="1"/>
          <p:nvPr/>
        </p:nvSpPr>
        <p:spPr>
          <a:xfrm>
            <a:off x="723188" y="1066688"/>
            <a:ext cx="7696200" cy="646331"/>
          </a:xfrm>
          <a:prstGeom prst="rect">
            <a:avLst/>
          </a:prstGeom>
          <a:noFill/>
          <a:ln>
            <a:solidFill>
              <a:schemeClr val="tx1"/>
            </a:solidFill>
          </a:ln>
        </p:spPr>
        <p:txBody>
          <a:bodyPr wrap="square" rtlCol="0">
            <a:spAutoFit/>
          </a:bodyPr>
          <a:lstStyle/>
          <a:p>
            <a:r>
              <a:rPr lang="en-US" b="1" u="sng" dirty="0">
                <a:latin typeface="Times New Roman" panose="02020603050405020304" pitchFamily="18" charset="0"/>
                <a:ea typeface="Times New Roman" panose="02020603050405020304" pitchFamily="18" charset="0"/>
              </a:rPr>
              <a:t>Choice 2</a:t>
            </a:r>
            <a:r>
              <a:rPr lang="en-US" dirty="0">
                <a:latin typeface="Times New Roman" panose="02020603050405020304" pitchFamily="18" charset="0"/>
                <a:ea typeface="Times New Roman" panose="02020603050405020304" pitchFamily="18" charset="0"/>
              </a:rPr>
              <a:t> - For tangible property, </a:t>
            </a:r>
            <a:r>
              <a:rPr lang="en-US" b="1" u="sng" dirty="0">
                <a:latin typeface="Times New Roman" panose="02020603050405020304" pitchFamily="18" charset="0"/>
                <a:ea typeface="Times New Roman" panose="02020603050405020304" pitchFamily="18" charset="0"/>
              </a:rPr>
              <a:t>NOT</a:t>
            </a:r>
            <a:r>
              <a:rPr lang="en-US" dirty="0">
                <a:latin typeface="Times New Roman" panose="02020603050405020304" pitchFamily="18" charset="0"/>
                <a:ea typeface="Times New Roman" panose="02020603050405020304" pitchFamily="18" charset="0"/>
              </a:rPr>
              <a:t> based </a:t>
            </a:r>
            <a:r>
              <a:rPr lang="en-US" sz="1800" dirty="0">
                <a:effectLst/>
                <a:latin typeface="Times New Roman" panose="02020603050405020304" pitchFamily="18" charset="0"/>
                <a:ea typeface="Times New Roman" panose="02020603050405020304" pitchFamily="18" charset="0"/>
              </a:rPr>
              <a:t>on a statewide or agency price agreement.</a:t>
            </a:r>
            <a:endParaRPr lang="en-US" dirty="0"/>
          </a:p>
        </p:txBody>
      </p:sp>
      <p:sp>
        <p:nvSpPr>
          <p:cNvPr id="7" name="TextBox 6">
            <a:extLst>
              <a:ext uri="{FF2B5EF4-FFF2-40B4-BE49-F238E27FC236}">
                <a16:creationId xmlns:a16="http://schemas.microsoft.com/office/drawing/2014/main" id="{7AF2A07D-767F-F985-1A52-8902A4C806CA}"/>
              </a:ext>
            </a:extLst>
          </p:cNvPr>
          <p:cNvSpPr txBox="1"/>
          <p:nvPr/>
        </p:nvSpPr>
        <p:spPr>
          <a:xfrm>
            <a:off x="723188" y="3934312"/>
            <a:ext cx="7696200" cy="369332"/>
          </a:xfrm>
          <a:prstGeom prst="rect">
            <a:avLst/>
          </a:prstGeom>
          <a:noFill/>
          <a:ln>
            <a:solidFill>
              <a:schemeClr val="tx1"/>
            </a:solidFill>
          </a:ln>
        </p:spPr>
        <p:txBody>
          <a:bodyPr wrap="square" rtlCol="0">
            <a:spAutoFit/>
          </a:bodyPr>
          <a:lstStyle/>
          <a:p>
            <a:r>
              <a:rPr lang="en-US" b="1" u="sng" dirty="0">
                <a:latin typeface="Times New Roman" panose="02020603050405020304" pitchFamily="18" charset="0"/>
                <a:ea typeface="Times New Roman" panose="02020603050405020304" pitchFamily="18" charset="0"/>
              </a:rPr>
              <a:t>Choice 3</a:t>
            </a:r>
            <a:r>
              <a:rPr lang="en-US" dirty="0">
                <a:latin typeface="Times New Roman" panose="02020603050405020304" pitchFamily="18" charset="0"/>
                <a:ea typeface="Times New Roman" panose="02020603050405020304" pitchFamily="18" charset="0"/>
              </a:rPr>
              <a:t> - For tangible property based </a:t>
            </a:r>
            <a:r>
              <a:rPr lang="en-US" sz="1800" dirty="0">
                <a:effectLst/>
                <a:latin typeface="Times New Roman" panose="02020603050405020304" pitchFamily="18" charset="0"/>
                <a:ea typeface="Times New Roman" panose="02020603050405020304" pitchFamily="18" charset="0"/>
              </a:rPr>
              <a:t>on a Statewide or </a:t>
            </a:r>
            <a:r>
              <a:rPr lang="en-US" dirty="0">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gency price agreement.</a:t>
            </a:r>
            <a:endParaRPr lang="en-US" dirty="0"/>
          </a:p>
        </p:txBody>
      </p:sp>
      <p:pic>
        <p:nvPicPr>
          <p:cNvPr id="11" name="Picture 10">
            <a:extLst>
              <a:ext uri="{FF2B5EF4-FFF2-40B4-BE49-F238E27FC236}">
                <a16:creationId xmlns:a16="http://schemas.microsoft.com/office/drawing/2014/main" id="{F9C0F889-70C2-5032-8796-FD940434E526}"/>
              </a:ext>
            </a:extLst>
          </p:cNvPr>
          <p:cNvPicPr>
            <a:picLocks noChangeAspect="1"/>
          </p:cNvPicPr>
          <p:nvPr/>
        </p:nvPicPr>
        <p:blipFill>
          <a:blip r:embed="rId2"/>
          <a:stretch>
            <a:fillRect/>
          </a:stretch>
        </p:blipFill>
        <p:spPr>
          <a:xfrm>
            <a:off x="1600200" y="4572000"/>
            <a:ext cx="5972175" cy="1647825"/>
          </a:xfrm>
          <a:prstGeom prst="rect">
            <a:avLst/>
          </a:prstGeom>
        </p:spPr>
      </p:pic>
      <p:pic>
        <p:nvPicPr>
          <p:cNvPr id="13" name="Picture 12">
            <a:extLst>
              <a:ext uri="{FF2B5EF4-FFF2-40B4-BE49-F238E27FC236}">
                <a16:creationId xmlns:a16="http://schemas.microsoft.com/office/drawing/2014/main" id="{78211C60-4D17-1250-0067-31201AEC091B}"/>
              </a:ext>
            </a:extLst>
          </p:cNvPr>
          <p:cNvPicPr>
            <a:picLocks noChangeAspect="1"/>
          </p:cNvPicPr>
          <p:nvPr/>
        </p:nvPicPr>
        <p:blipFill>
          <a:blip r:embed="rId3"/>
          <a:stretch>
            <a:fillRect/>
          </a:stretch>
        </p:blipFill>
        <p:spPr>
          <a:xfrm>
            <a:off x="1704975" y="1857375"/>
            <a:ext cx="5915025" cy="1800225"/>
          </a:xfrm>
          <a:prstGeom prst="rect">
            <a:avLst/>
          </a:prstGeom>
        </p:spPr>
      </p:pic>
    </p:spTree>
    <p:extLst>
      <p:ext uri="{BB962C8B-B14F-4D97-AF65-F5344CB8AC3E}">
        <p14:creationId xmlns:p14="http://schemas.microsoft.com/office/powerpoint/2010/main" val="3310523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43</a:t>
            </a:fld>
            <a:endParaRPr lang="en-US"/>
          </a:p>
        </p:txBody>
      </p:sp>
      <p:pic>
        <p:nvPicPr>
          <p:cNvPr id="3" name="Picture 2">
            <a:extLst>
              <a:ext uri="{FF2B5EF4-FFF2-40B4-BE49-F238E27FC236}">
                <a16:creationId xmlns:a16="http://schemas.microsoft.com/office/drawing/2014/main" id="{D4787D0B-F8BB-4E09-A92E-8CCC5BFB2B44}"/>
              </a:ext>
            </a:extLst>
          </p:cNvPr>
          <p:cNvPicPr>
            <a:picLocks noChangeAspect="1"/>
          </p:cNvPicPr>
          <p:nvPr/>
        </p:nvPicPr>
        <p:blipFill>
          <a:blip r:embed="rId2"/>
          <a:stretch>
            <a:fillRect/>
          </a:stretch>
        </p:blipFill>
        <p:spPr>
          <a:xfrm>
            <a:off x="4046883" y="1676400"/>
            <a:ext cx="4926167" cy="4038599"/>
          </a:xfrm>
          <a:prstGeom prst="rect">
            <a:avLst/>
          </a:prstGeom>
        </p:spPr>
      </p:pic>
      <p:sp>
        <p:nvSpPr>
          <p:cNvPr id="6" name="Title 5">
            <a:extLst>
              <a:ext uri="{FF2B5EF4-FFF2-40B4-BE49-F238E27FC236}">
                <a16:creationId xmlns:a16="http://schemas.microsoft.com/office/drawing/2014/main" id="{DBFF6580-3870-5139-E51D-CEBFA5923BDB}"/>
              </a:ext>
            </a:extLst>
          </p:cNvPr>
          <p:cNvSpPr>
            <a:spLocks noGrp="1"/>
          </p:cNvSpPr>
          <p:nvPr>
            <p:ph type="title"/>
          </p:nvPr>
        </p:nvSpPr>
        <p:spPr/>
        <p:txBody>
          <a:bodyPr/>
          <a:lstStyle/>
          <a:p>
            <a:r>
              <a:rPr lang="en-US" dirty="0"/>
              <a:t>Article 8 – Indemnification – Template and Guidance</a:t>
            </a:r>
          </a:p>
        </p:txBody>
      </p:sp>
      <p:sp>
        <p:nvSpPr>
          <p:cNvPr id="5" name="TextBox 4">
            <a:extLst>
              <a:ext uri="{FF2B5EF4-FFF2-40B4-BE49-F238E27FC236}">
                <a16:creationId xmlns:a16="http://schemas.microsoft.com/office/drawing/2014/main" id="{3D5108EC-10FE-7AFF-8838-2076DFA90C0C}"/>
              </a:ext>
            </a:extLst>
          </p:cNvPr>
          <p:cNvSpPr txBox="1"/>
          <p:nvPr/>
        </p:nvSpPr>
        <p:spPr>
          <a:xfrm>
            <a:off x="387626" y="2319278"/>
            <a:ext cx="3733800" cy="3139321"/>
          </a:xfrm>
          <a:prstGeom prst="rect">
            <a:avLst/>
          </a:prstGeom>
          <a:noFill/>
        </p:spPr>
        <p:txBody>
          <a:bodyPr wrap="square" rtlCol="0">
            <a:spAutoFit/>
          </a:bodyPr>
          <a:lstStyle/>
          <a:p>
            <a:r>
              <a:rPr lang="en-US" dirty="0"/>
              <a:t>Agency will choose if the agreement is between two public entities. Most agreements are NOT between two public agencies therefore the first and third paragraph will be used most often.   </a:t>
            </a:r>
          </a:p>
          <a:p>
            <a:endParaRPr lang="en-US" dirty="0"/>
          </a:p>
          <a:p>
            <a:r>
              <a:rPr lang="en-US" dirty="0"/>
              <a:t>This article is often contested/modified by the Contractor however it is </a:t>
            </a:r>
            <a:r>
              <a:rPr lang="en-US" i="1" u="sng" dirty="0"/>
              <a:t>required</a:t>
            </a:r>
            <a:r>
              <a:rPr lang="en-US" dirty="0"/>
              <a:t> and should not be altered.       </a:t>
            </a:r>
          </a:p>
        </p:txBody>
      </p:sp>
    </p:spTree>
    <p:extLst>
      <p:ext uri="{BB962C8B-B14F-4D97-AF65-F5344CB8AC3E}">
        <p14:creationId xmlns:p14="http://schemas.microsoft.com/office/powerpoint/2010/main" val="2142036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44</a:t>
            </a:fld>
            <a:endParaRPr lang="en-US"/>
          </a:p>
        </p:txBody>
      </p:sp>
      <p:sp>
        <p:nvSpPr>
          <p:cNvPr id="6" name="Title 5">
            <a:extLst>
              <a:ext uri="{FF2B5EF4-FFF2-40B4-BE49-F238E27FC236}">
                <a16:creationId xmlns:a16="http://schemas.microsoft.com/office/drawing/2014/main" id="{DBFF6580-3870-5139-E51D-CEBFA5923BDB}"/>
              </a:ext>
            </a:extLst>
          </p:cNvPr>
          <p:cNvSpPr>
            <a:spLocks noGrp="1"/>
          </p:cNvSpPr>
          <p:nvPr>
            <p:ph type="title"/>
          </p:nvPr>
        </p:nvSpPr>
        <p:spPr/>
        <p:txBody>
          <a:bodyPr/>
          <a:lstStyle/>
          <a:p>
            <a:r>
              <a:rPr lang="en-US" dirty="0"/>
              <a:t>Article 8 – Indemnification – Examples</a:t>
            </a:r>
          </a:p>
        </p:txBody>
      </p:sp>
      <p:pic>
        <p:nvPicPr>
          <p:cNvPr id="3" name="Picture 2">
            <a:extLst>
              <a:ext uri="{FF2B5EF4-FFF2-40B4-BE49-F238E27FC236}">
                <a16:creationId xmlns:a16="http://schemas.microsoft.com/office/drawing/2014/main" id="{4AC5A17F-D15B-CDFB-1A99-5CD3266EFE65}"/>
              </a:ext>
            </a:extLst>
          </p:cNvPr>
          <p:cNvPicPr>
            <a:picLocks noChangeAspect="1"/>
          </p:cNvPicPr>
          <p:nvPr/>
        </p:nvPicPr>
        <p:blipFill>
          <a:blip r:embed="rId2"/>
          <a:stretch>
            <a:fillRect/>
          </a:stretch>
        </p:blipFill>
        <p:spPr>
          <a:xfrm>
            <a:off x="1752600" y="1433922"/>
            <a:ext cx="5486400" cy="1462476"/>
          </a:xfrm>
          <a:prstGeom prst="rect">
            <a:avLst/>
          </a:prstGeom>
        </p:spPr>
      </p:pic>
      <p:sp>
        <p:nvSpPr>
          <p:cNvPr id="10" name="TextBox 9">
            <a:extLst>
              <a:ext uri="{FF2B5EF4-FFF2-40B4-BE49-F238E27FC236}">
                <a16:creationId xmlns:a16="http://schemas.microsoft.com/office/drawing/2014/main" id="{8A375F48-FCBA-64D1-5C1A-597A850FC80C}"/>
              </a:ext>
            </a:extLst>
          </p:cNvPr>
          <p:cNvSpPr txBox="1"/>
          <p:nvPr/>
        </p:nvSpPr>
        <p:spPr>
          <a:xfrm>
            <a:off x="752034" y="996267"/>
            <a:ext cx="7639931" cy="369332"/>
          </a:xfrm>
          <a:prstGeom prst="rect">
            <a:avLst/>
          </a:prstGeom>
          <a:noFill/>
          <a:ln>
            <a:solidFill>
              <a:schemeClr val="tx1"/>
            </a:solidFill>
          </a:ln>
        </p:spPr>
        <p:txBody>
          <a:bodyPr wrap="square" rtlCol="0">
            <a:spAutoFit/>
          </a:bodyPr>
          <a:lstStyle/>
          <a:p>
            <a:r>
              <a:rPr lang="en-US" dirty="0"/>
              <a:t>Between Two Public Entities </a:t>
            </a:r>
          </a:p>
        </p:txBody>
      </p:sp>
      <p:pic>
        <p:nvPicPr>
          <p:cNvPr id="11" name="Picture 10">
            <a:extLst>
              <a:ext uri="{FF2B5EF4-FFF2-40B4-BE49-F238E27FC236}">
                <a16:creationId xmlns:a16="http://schemas.microsoft.com/office/drawing/2014/main" id="{C353CB87-5E5A-1EF2-744E-2098DEFDE2E3}"/>
              </a:ext>
            </a:extLst>
          </p:cNvPr>
          <p:cNvPicPr>
            <a:picLocks noChangeAspect="1"/>
          </p:cNvPicPr>
          <p:nvPr/>
        </p:nvPicPr>
        <p:blipFill>
          <a:blip r:embed="rId3"/>
          <a:stretch>
            <a:fillRect/>
          </a:stretch>
        </p:blipFill>
        <p:spPr>
          <a:xfrm>
            <a:off x="1905000" y="3432366"/>
            <a:ext cx="5181600" cy="3215882"/>
          </a:xfrm>
          <a:prstGeom prst="rect">
            <a:avLst/>
          </a:prstGeom>
        </p:spPr>
      </p:pic>
      <p:sp>
        <p:nvSpPr>
          <p:cNvPr id="12" name="TextBox 11">
            <a:extLst>
              <a:ext uri="{FF2B5EF4-FFF2-40B4-BE49-F238E27FC236}">
                <a16:creationId xmlns:a16="http://schemas.microsoft.com/office/drawing/2014/main" id="{FC820754-0A19-C381-CA36-FE8916D71D9E}"/>
              </a:ext>
            </a:extLst>
          </p:cNvPr>
          <p:cNvSpPr txBox="1"/>
          <p:nvPr/>
        </p:nvSpPr>
        <p:spPr>
          <a:xfrm>
            <a:off x="788477" y="2964721"/>
            <a:ext cx="7639931" cy="369332"/>
          </a:xfrm>
          <a:prstGeom prst="rect">
            <a:avLst/>
          </a:prstGeom>
          <a:noFill/>
          <a:ln>
            <a:solidFill>
              <a:schemeClr val="tx1"/>
            </a:solidFill>
          </a:ln>
        </p:spPr>
        <p:txBody>
          <a:bodyPr wrap="square" rtlCol="0">
            <a:spAutoFit/>
          </a:bodyPr>
          <a:lstStyle/>
          <a:p>
            <a:r>
              <a:rPr lang="en-US" b="1" u="sng" dirty="0"/>
              <a:t>NOT</a:t>
            </a:r>
            <a:r>
              <a:rPr lang="en-US" dirty="0"/>
              <a:t> Between Two Public Entities </a:t>
            </a:r>
          </a:p>
        </p:txBody>
      </p:sp>
    </p:spTree>
    <p:extLst>
      <p:ext uri="{BB962C8B-B14F-4D97-AF65-F5344CB8AC3E}">
        <p14:creationId xmlns:p14="http://schemas.microsoft.com/office/powerpoint/2010/main" val="2351163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45</a:t>
            </a:fld>
            <a:endParaRPr lang="en-US"/>
          </a:p>
        </p:txBody>
      </p:sp>
      <p:pic>
        <p:nvPicPr>
          <p:cNvPr id="5" name="Picture 4">
            <a:extLst>
              <a:ext uri="{FF2B5EF4-FFF2-40B4-BE49-F238E27FC236}">
                <a16:creationId xmlns:a16="http://schemas.microsoft.com/office/drawing/2014/main" id="{8E2439ED-5B1E-44EB-8212-6732C494AE98}"/>
              </a:ext>
            </a:extLst>
          </p:cNvPr>
          <p:cNvPicPr>
            <a:picLocks noChangeAspect="1"/>
          </p:cNvPicPr>
          <p:nvPr/>
        </p:nvPicPr>
        <p:blipFill>
          <a:blip r:embed="rId2"/>
          <a:stretch>
            <a:fillRect/>
          </a:stretch>
        </p:blipFill>
        <p:spPr>
          <a:xfrm>
            <a:off x="4296512" y="1295400"/>
            <a:ext cx="4382949" cy="4876800"/>
          </a:xfrm>
          <a:prstGeom prst="rect">
            <a:avLst/>
          </a:prstGeom>
        </p:spPr>
      </p:pic>
      <p:sp>
        <p:nvSpPr>
          <p:cNvPr id="6" name="Title 5">
            <a:extLst>
              <a:ext uri="{FF2B5EF4-FFF2-40B4-BE49-F238E27FC236}">
                <a16:creationId xmlns:a16="http://schemas.microsoft.com/office/drawing/2014/main" id="{1D386352-0F14-50DC-DF17-E74688F661D8}"/>
              </a:ext>
            </a:extLst>
          </p:cNvPr>
          <p:cNvSpPr>
            <a:spLocks noGrp="1"/>
          </p:cNvSpPr>
          <p:nvPr>
            <p:ph type="title"/>
          </p:nvPr>
        </p:nvSpPr>
        <p:spPr/>
        <p:txBody>
          <a:bodyPr/>
          <a:lstStyle/>
          <a:p>
            <a:r>
              <a:rPr lang="en-US" dirty="0"/>
              <a:t>Article 9 - Intellectual Property - Template and Guidance</a:t>
            </a:r>
          </a:p>
        </p:txBody>
      </p:sp>
      <p:sp>
        <p:nvSpPr>
          <p:cNvPr id="3" name="TextBox 2">
            <a:extLst>
              <a:ext uri="{FF2B5EF4-FFF2-40B4-BE49-F238E27FC236}">
                <a16:creationId xmlns:a16="http://schemas.microsoft.com/office/drawing/2014/main" id="{4A6B1B1C-98F9-7E6D-C78E-71BF96C1AFA2}"/>
              </a:ext>
            </a:extLst>
          </p:cNvPr>
          <p:cNvSpPr txBox="1"/>
          <p:nvPr/>
        </p:nvSpPr>
        <p:spPr>
          <a:xfrm>
            <a:off x="419100" y="971881"/>
            <a:ext cx="3619500" cy="5355312"/>
          </a:xfrm>
          <a:prstGeom prst="rect">
            <a:avLst/>
          </a:prstGeom>
          <a:noFill/>
        </p:spPr>
        <p:txBody>
          <a:bodyPr wrap="square" rtlCol="0">
            <a:spAutoFit/>
          </a:bodyPr>
          <a:lstStyle/>
          <a:p>
            <a:r>
              <a:rPr lang="en-US" dirty="0"/>
              <a:t>Intellectual Property is any work or invention that is the result of  creativity, to which one has rights and for which one may apply for a patent, copyright, trademark, etc.  </a:t>
            </a:r>
          </a:p>
          <a:p>
            <a:endParaRPr lang="en-US" dirty="0"/>
          </a:p>
          <a:p>
            <a:r>
              <a:rPr lang="en-US" dirty="0"/>
              <a:t>All IP referenced in the agreement is considered “</a:t>
            </a:r>
            <a:r>
              <a:rPr lang="en-US" u="sng" dirty="0"/>
              <a:t>Procuring Agency IP</a:t>
            </a:r>
            <a:r>
              <a:rPr lang="en-US" dirty="0"/>
              <a:t>”.     </a:t>
            </a:r>
          </a:p>
          <a:p>
            <a:endParaRPr lang="en-US" dirty="0"/>
          </a:p>
          <a:p>
            <a:r>
              <a:rPr lang="en-US" dirty="0"/>
              <a:t>This article guarantees that a perpetual license to reproduce, publish, use, copy, and modify all Procuring Agency IP created as a result of this agreement, regardless of who created it.</a:t>
            </a:r>
          </a:p>
          <a:p>
            <a:endParaRPr lang="en-US" dirty="0"/>
          </a:p>
          <a:p>
            <a:r>
              <a:rPr lang="en-US" dirty="0"/>
              <a:t>Examples of IP - Training Materials, System Architecture and Design Plans, Documents and Reports</a:t>
            </a:r>
          </a:p>
        </p:txBody>
      </p:sp>
    </p:spTree>
    <p:extLst>
      <p:ext uri="{BB962C8B-B14F-4D97-AF65-F5344CB8AC3E}">
        <p14:creationId xmlns:p14="http://schemas.microsoft.com/office/powerpoint/2010/main" val="1333595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46</a:t>
            </a:fld>
            <a:endParaRPr lang="en-US"/>
          </a:p>
        </p:txBody>
      </p:sp>
      <p:sp>
        <p:nvSpPr>
          <p:cNvPr id="6" name="Title 5">
            <a:extLst>
              <a:ext uri="{FF2B5EF4-FFF2-40B4-BE49-F238E27FC236}">
                <a16:creationId xmlns:a16="http://schemas.microsoft.com/office/drawing/2014/main" id="{1D386352-0F14-50DC-DF17-E74688F661D8}"/>
              </a:ext>
            </a:extLst>
          </p:cNvPr>
          <p:cNvSpPr>
            <a:spLocks noGrp="1"/>
          </p:cNvSpPr>
          <p:nvPr>
            <p:ph type="title"/>
          </p:nvPr>
        </p:nvSpPr>
        <p:spPr/>
        <p:txBody>
          <a:bodyPr/>
          <a:lstStyle/>
          <a:p>
            <a:r>
              <a:rPr lang="en-US" dirty="0"/>
              <a:t>Article 9 - Intellectual Property - Example</a:t>
            </a:r>
          </a:p>
        </p:txBody>
      </p:sp>
      <p:pic>
        <p:nvPicPr>
          <p:cNvPr id="10" name="Picture 9">
            <a:extLst>
              <a:ext uri="{FF2B5EF4-FFF2-40B4-BE49-F238E27FC236}">
                <a16:creationId xmlns:a16="http://schemas.microsoft.com/office/drawing/2014/main" id="{CE90D1E4-871C-C8C3-4448-D971380E0765}"/>
              </a:ext>
            </a:extLst>
          </p:cNvPr>
          <p:cNvPicPr>
            <a:picLocks noChangeAspect="1"/>
          </p:cNvPicPr>
          <p:nvPr/>
        </p:nvPicPr>
        <p:blipFill>
          <a:blip r:embed="rId2"/>
          <a:stretch>
            <a:fillRect/>
          </a:stretch>
        </p:blipFill>
        <p:spPr>
          <a:xfrm>
            <a:off x="2181955" y="1595601"/>
            <a:ext cx="5133105" cy="537999"/>
          </a:xfrm>
          <a:prstGeom prst="rect">
            <a:avLst/>
          </a:prstGeom>
        </p:spPr>
      </p:pic>
      <p:sp>
        <p:nvSpPr>
          <p:cNvPr id="11" name="TextBox 10">
            <a:extLst>
              <a:ext uri="{FF2B5EF4-FFF2-40B4-BE49-F238E27FC236}">
                <a16:creationId xmlns:a16="http://schemas.microsoft.com/office/drawing/2014/main" id="{7A244D09-CF8F-DB19-8E7F-4FA112040F68}"/>
              </a:ext>
            </a:extLst>
          </p:cNvPr>
          <p:cNvSpPr txBox="1"/>
          <p:nvPr/>
        </p:nvSpPr>
        <p:spPr>
          <a:xfrm>
            <a:off x="760870" y="1049787"/>
            <a:ext cx="7391400" cy="381000"/>
          </a:xfrm>
          <a:prstGeom prst="rect">
            <a:avLst/>
          </a:prstGeom>
          <a:noFill/>
          <a:ln>
            <a:solidFill>
              <a:schemeClr val="tx1"/>
            </a:solidFill>
          </a:ln>
        </p:spPr>
        <p:txBody>
          <a:bodyPr wrap="square" rtlCol="0">
            <a:spAutoFit/>
          </a:bodyPr>
          <a:lstStyle/>
          <a:p>
            <a:pPr algn="ctr"/>
            <a:r>
              <a:rPr lang="en-US" sz="1800" b="1" u="sng" dirty="0">
                <a:effectLst/>
                <a:latin typeface="Times New Roman" panose="02020603050405020304" pitchFamily="18" charset="0"/>
                <a:ea typeface="Times New Roman" panose="02020603050405020304" pitchFamily="18" charset="0"/>
              </a:rPr>
              <a:t>CHOICE 1</a:t>
            </a:r>
            <a:r>
              <a:rPr lang="en-US" sz="1800" dirty="0">
                <a:effectLst/>
                <a:latin typeface="Times New Roman" panose="02020603050405020304" pitchFamily="18" charset="0"/>
                <a:ea typeface="Times New Roman" panose="02020603050405020304" pitchFamily="18" charset="0"/>
              </a:rPr>
              <a:t> -  If there is no Intellectual Property</a:t>
            </a:r>
            <a:endParaRPr lang="en-US" dirty="0"/>
          </a:p>
        </p:txBody>
      </p:sp>
      <p:sp>
        <p:nvSpPr>
          <p:cNvPr id="2" name="TextBox 1">
            <a:extLst>
              <a:ext uri="{FF2B5EF4-FFF2-40B4-BE49-F238E27FC236}">
                <a16:creationId xmlns:a16="http://schemas.microsoft.com/office/drawing/2014/main" id="{16CC059D-7B80-166D-776E-BE4F1F0EE3F3}"/>
              </a:ext>
            </a:extLst>
          </p:cNvPr>
          <p:cNvSpPr txBox="1"/>
          <p:nvPr/>
        </p:nvSpPr>
        <p:spPr>
          <a:xfrm>
            <a:off x="760870" y="2286000"/>
            <a:ext cx="7391400" cy="381000"/>
          </a:xfrm>
          <a:prstGeom prst="rect">
            <a:avLst/>
          </a:prstGeom>
          <a:noFill/>
          <a:ln>
            <a:solidFill>
              <a:schemeClr val="tx1"/>
            </a:solidFill>
          </a:ln>
        </p:spPr>
        <p:txBody>
          <a:bodyPr wrap="square" rtlCol="0">
            <a:spAutoFit/>
          </a:bodyPr>
          <a:lstStyle/>
          <a:p>
            <a:pPr algn="ctr"/>
            <a:r>
              <a:rPr lang="en-US" sz="1800" b="1" u="sng" dirty="0">
                <a:effectLst/>
                <a:latin typeface="Times New Roman" panose="02020603050405020304" pitchFamily="18" charset="0"/>
                <a:ea typeface="Times New Roman" panose="02020603050405020304" pitchFamily="18" charset="0"/>
              </a:rPr>
              <a:t>CHOICE 2</a:t>
            </a:r>
            <a:r>
              <a:rPr lang="en-US" sz="1800" dirty="0">
                <a:effectLst/>
                <a:latin typeface="Times New Roman" panose="02020603050405020304" pitchFamily="18" charset="0"/>
                <a:ea typeface="Times New Roman" panose="02020603050405020304" pitchFamily="18" charset="0"/>
              </a:rPr>
              <a:t> - If Procuring Agency is to own the Intellectual Property</a:t>
            </a:r>
            <a:endParaRPr lang="en-US" dirty="0"/>
          </a:p>
        </p:txBody>
      </p:sp>
      <p:pic>
        <p:nvPicPr>
          <p:cNvPr id="7" name="Picture 6">
            <a:extLst>
              <a:ext uri="{FF2B5EF4-FFF2-40B4-BE49-F238E27FC236}">
                <a16:creationId xmlns:a16="http://schemas.microsoft.com/office/drawing/2014/main" id="{38CC4747-3AF6-42EC-D82E-822B48586E11}"/>
              </a:ext>
            </a:extLst>
          </p:cNvPr>
          <p:cNvPicPr>
            <a:picLocks noChangeAspect="1"/>
          </p:cNvPicPr>
          <p:nvPr/>
        </p:nvPicPr>
        <p:blipFill>
          <a:blip r:embed="rId3"/>
          <a:stretch>
            <a:fillRect/>
          </a:stretch>
        </p:blipFill>
        <p:spPr>
          <a:xfrm>
            <a:off x="2181955" y="2743200"/>
            <a:ext cx="4780090" cy="3915122"/>
          </a:xfrm>
          <a:prstGeom prst="rect">
            <a:avLst/>
          </a:prstGeom>
        </p:spPr>
      </p:pic>
    </p:spTree>
    <p:extLst>
      <p:ext uri="{BB962C8B-B14F-4D97-AF65-F5344CB8AC3E}">
        <p14:creationId xmlns:p14="http://schemas.microsoft.com/office/powerpoint/2010/main" val="3456064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47</a:t>
            </a:fld>
            <a:endParaRPr lang="en-US"/>
          </a:p>
        </p:txBody>
      </p:sp>
      <p:sp>
        <p:nvSpPr>
          <p:cNvPr id="6" name="Title 5">
            <a:extLst>
              <a:ext uri="{FF2B5EF4-FFF2-40B4-BE49-F238E27FC236}">
                <a16:creationId xmlns:a16="http://schemas.microsoft.com/office/drawing/2014/main" id="{1D386352-0F14-50DC-DF17-E74688F661D8}"/>
              </a:ext>
            </a:extLst>
          </p:cNvPr>
          <p:cNvSpPr>
            <a:spLocks noGrp="1"/>
          </p:cNvSpPr>
          <p:nvPr>
            <p:ph type="title"/>
          </p:nvPr>
        </p:nvSpPr>
        <p:spPr/>
        <p:txBody>
          <a:bodyPr/>
          <a:lstStyle/>
          <a:p>
            <a:r>
              <a:rPr lang="en-US" dirty="0"/>
              <a:t>Article 9 - Intellectual Property - Example</a:t>
            </a:r>
          </a:p>
        </p:txBody>
      </p:sp>
      <p:sp>
        <p:nvSpPr>
          <p:cNvPr id="2" name="TextBox 1">
            <a:extLst>
              <a:ext uri="{FF2B5EF4-FFF2-40B4-BE49-F238E27FC236}">
                <a16:creationId xmlns:a16="http://schemas.microsoft.com/office/drawing/2014/main" id="{4F61A962-4389-9699-9542-B112FB2C775B}"/>
              </a:ext>
            </a:extLst>
          </p:cNvPr>
          <p:cNvSpPr txBox="1"/>
          <p:nvPr/>
        </p:nvSpPr>
        <p:spPr>
          <a:xfrm>
            <a:off x="876300" y="1455517"/>
            <a:ext cx="7391400" cy="646331"/>
          </a:xfrm>
          <a:prstGeom prst="rect">
            <a:avLst/>
          </a:prstGeom>
          <a:noFill/>
          <a:ln>
            <a:solidFill>
              <a:schemeClr val="tx1"/>
            </a:solidFill>
          </a:ln>
        </p:spPr>
        <p:txBody>
          <a:bodyPr wrap="square" rtlCol="0">
            <a:spAutoFit/>
          </a:bodyPr>
          <a:lstStyle/>
          <a:p>
            <a:pPr algn="ctr"/>
            <a:r>
              <a:rPr lang="en-US" sz="1800" b="1" u="sng" dirty="0">
                <a:effectLst/>
                <a:latin typeface="Times New Roman" panose="02020603050405020304" pitchFamily="18" charset="0"/>
                <a:ea typeface="Times New Roman" panose="02020603050405020304" pitchFamily="18" charset="0"/>
              </a:rPr>
              <a:t>CHOICE 3</a:t>
            </a:r>
            <a:r>
              <a:rPr lang="en-US" sz="1800" dirty="0">
                <a:effectLst/>
                <a:latin typeface="Times New Roman" panose="02020603050405020304" pitchFamily="18" charset="0"/>
                <a:ea typeface="Times New Roman" panose="02020603050405020304" pitchFamily="18" charset="0"/>
              </a:rPr>
              <a:t> - If Procuring Agency will grant Contractor the right to own and/or use any Procuring Agency IP</a:t>
            </a:r>
            <a:endParaRPr lang="en-US" dirty="0"/>
          </a:p>
        </p:txBody>
      </p:sp>
      <p:pic>
        <p:nvPicPr>
          <p:cNvPr id="3" name="Picture 2">
            <a:extLst>
              <a:ext uri="{FF2B5EF4-FFF2-40B4-BE49-F238E27FC236}">
                <a16:creationId xmlns:a16="http://schemas.microsoft.com/office/drawing/2014/main" id="{AEB8344F-B9BC-A8D1-4CDC-86EB5A84FF20}"/>
              </a:ext>
            </a:extLst>
          </p:cNvPr>
          <p:cNvPicPr>
            <a:picLocks noChangeAspect="1"/>
          </p:cNvPicPr>
          <p:nvPr/>
        </p:nvPicPr>
        <p:blipFill>
          <a:blip r:embed="rId2"/>
          <a:stretch>
            <a:fillRect/>
          </a:stretch>
        </p:blipFill>
        <p:spPr>
          <a:xfrm>
            <a:off x="852747" y="2665984"/>
            <a:ext cx="7777835" cy="1526031"/>
          </a:xfrm>
          <a:prstGeom prst="rect">
            <a:avLst/>
          </a:prstGeom>
        </p:spPr>
      </p:pic>
    </p:spTree>
    <p:extLst>
      <p:ext uri="{BB962C8B-B14F-4D97-AF65-F5344CB8AC3E}">
        <p14:creationId xmlns:p14="http://schemas.microsoft.com/office/powerpoint/2010/main" val="3903321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48</a:t>
            </a:fld>
            <a:endParaRPr lang="en-US"/>
          </a:p>
        </p:txBody>
      </p:sp>
      <p:pic>
        <p:nvPicPr>
          <p:cNvPr id="3" name="Picture 2">
            <a:extLst>
              <a:ext uri="{FF2B5EF4-FFF2-40B4-BE49-F238E27FC236}">
                <a16:creationId xmlns:a16="http://schemas.microsoft.com/office/drawing/2014/main" id="{BEECB70A-8AEB-4DD8-89BE-A93BDD85105B}"/>
              </a:ext>
            </a:extLst>
          </p:cNvPr>
          <p:cNvPicPr>
            <a:picLocks noChangeAspect="1"/>
          </p:cNvPicPr>
          <p:nvPr/>
        </p:nvPicPr>
        <p:blipFill rotWithShape="1">
          <a:blip r:embed="rId2"/>
          <a:srcRect t="1" b="33342"/>
          <a:stretch/>
        </p:blipFill>
        <p:spPr>
          <a:xfrm>
            <a:off x="1809154" y="874029"/>
            <a:ext cx="5525691" cy="3200400"/>
          </a:xfrm>
          <a:prstGeom prst="rect">
            <a:avLst/>
          </a:prstGeom>
        </p:spPr>
      </p:pic>
      <p:sp>
        <p:nvSpPr>
          <p:cNvPr id="6" name="Title 5">
            <a:extLst>
              <a:ext uri="{FF2B5EF4-FFF2-40B4-BE49-F238E27FC236}">
                <a16:creationId xmlns:a16="http://schemas.microsoft.com/office/drawing/2014/main" id="{FE947414-A7D9-B12C-9D3B-D08224180D82}"/>
              </a:ext>
            </a:extLst>
          </p:cNvPr>
          <p:cNvSpPr>
            <a:spLocks noGrp="1"/>
          </p:cNvSpPr>
          <p:nvPr>
            <p:ph type="title"/>
          </p:nvPr>
        </p:nvSpPr>
        <p:spPr/>
        <p:txBody>
          <a:bodyPr/>
          <a:lstStyle/>
          <a:p>
            <a:r>
              <a:rPr lang="en-US" dirty="0"/>
              <a:t>Article 11 -  Warranties – Template and Guidance</a:t>
            </a:r>
          </a:p>
        </p:txBody>
      </p:sp>
      <p:sp>
        <p:nvSpPr>
          <p:cNvPr id="2" name="TextBox 1">
            <a:extLst>
              <a:ext uri="{FF2B5EF4-FFF2-40B4-BE49-F238E27FC236}">
                <a16:creationId xmlns:a16="http://schemas.microsoft.com/office/drawing/2014/main" id="{3D66D562-A006-D6EA-73A4-7637BF1DCE80}"/>
              </a:ext>
            </a:extLst>
          </p:cNvPr>
          <p:cNvSpPr txBox="1"/>
          <p:nvPr/>
        </p:nvSpPr>
        <p:spPr>
          <a:xfrm>
            <a:off x="668522" y="4074429"/>
            <a:ext cx="8001000" cy="2031325"/>
          </a:xfrm>
          <a:prstGeom prst="rect">
            <a:avLst/>
          </a:prstGeom>
          <a:noFill/>
        </p:spPr>
        <p:txBody>
          <a:bodyPr wrap="square" rtlCol="0">
            <a:spAutoFit/>
          </a:bodyPr>
          <a:lstStyle/>
          <a:p>
            <a:r>
              <a:rPr lang="en-US" dirty="0"/>
              <a:t>Software Warranty – If Software is being purchased/developed through this agreement, then the number of years that the software should meet “</a:t>
            </a:r>
            <a:r>
              <a:rPr lang="en-US" b="1" u="sng" dirty="0"/>
              <a:t>Applicable Specifications</a:t>
            </a:r>
            <a:r>
              <a:rPr lang="en-US" dirty="0"/>
              <a:t>” must be identified.  </a:t>
            </a:r>
          </a:p>
          <a:p>
            <a:endParaRPr lang="en-US" dirty="0"/>
          </a:p>
          <a:p>
            <a:r>
              <a:rPr lang="en-US" dirty="0"/>
              <a:t>Applicable Specifications are a combination of the specifications identified in the Scope of Work and generally accepted industry standards.   Any defects to the software should be addressed during this warranty period.       </a:t>
            </a:r>
          </a:p>
        </p:txBody>
      </p:sp>
    </p:spTree>
    <p:extLst>
      <p:ext uri="{BB962C8B-B14F-4D97-AF65-F5344CB8AC3E}">
        <p14:creationId xmlns:p14="http://schemas.microsoft.com/office/powerpoint/2010/main" val="3945803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49</a:t>
            </a:fld>
            <a:endParaRPr lang="en-US"/>
          </a:p>
        </p:txBody>
      </p:sp>
      <p:pic>
        <p:nvPicPr>
          <p:cNvPr id="3" name="Picture 2">
            <a:extLst>
              <a:ext uri="{FF2B5EF4-FFF2-40B4-BE49-F238E27FC236}">
                <a16:creationId xmlns:a16="http://schemas.microsoft.com/office/drawing/2014/main" id="{BEECB70A-8AEB-4DD8-89BE-A93BDD85105B}"/>
              </a:ext>
            </a:extLst>
          </p:cNvPr>
          <p:cNvPicPr>
            <a:picLocks noChangeAspect="1"/>
          </p:cNvPicPr>
          <p:nvPr/>
        </p:nvPicPr>
        <p:blipFill rotWithShape="1">
          <a:blip r:embed="rId2"/>
          <a:srcRect t="65625"/>
          <a:stretch/>
        </p:blipFill>
        <p:spPr>
          <a:xfrm>
            <a:off x="914400" y="943304"/>
            <a:ext cx="7661476" cy="2256264"/>
          </a:xfrm>
          <a:prstGeom prst="rect">
            <a:avLst/>
          </a:prstGeom>
        </p:spPr>
      </p:pic>
      <p:sp>
        <p:nvSpPr>
          <p:cNvPr id="5" name="Content Placeholder 7">
            <a:extLst>
              <a:ext uri="{FF2B5EF4-FFF2-40B4-BE49-F238E27FC236}">
                <a16:creationId xmlns:a16="http://schemas.microsoft.com/office/drawing/2014/main" id="{FD9D5561-6B38-402E-888E-B8BCEA570B7F}"/>
              </a:ext>
            </a:extLst>
          </p:cNvPr>
          <p:cNvSpPr>
            <a:spLocks noGrp="1"/>
          </p:cNvSpPr>
          <p:nvPr>
            <p:ph idx="1"/>
          </p:nvPr>
        </p:nvSpPr>
        <p:spPr>
          <a:xfrm>
            <a:off x="457200" y="3157941"/>
            <a:ext cx="8229600" cy="1014027"/>
          </a:xfrm>
        </p:spPr>
        <p:txBody>
          <a:bodyPr>
            <a:noAutofit/>
          </a:bodyPr>
          <a:lstStyle/>
          <a:p>
            <a:r>
              <a:rPr lang="en-US" sz="2000" dirty="0"/>
              <a:t>Agencies should include the Name and Title of the key personnel working on the Project.  </a:t>
            </a:r>
          </a:p>
          <a:p>
            <a:r>
              <a:rPr lang="en-US" sz="2000" dirty="0"/>
              <a:t>If a Statewide Price Agreement is being used the key personnel should include the name, IT Professional Services Category and experience level that corresponds to those attributes listed on the statewide price agreement’s cost schedule. </a:t>
            </a:r>
          </a:p>
          <a:p>
            <a:r>
              <a:rPr lang="en-US" sz="2000" dirty="0"/>
              <a:t>This information is used to validate the Total Compensation amount listed for each deliverable in the Scope of Work.  </a:t>
            </a:r>
          </a:p>
        </p:txBody>
      </p:sp>
      <p:sp>
        <p:nvSpPr>
          <p:cNvPr id="7" name="Title 6">
            <a:extLst>
              <a:ext uri="{FF2B5EF4-FFF2-40B4-BE49-F238E27FC236}">
                <a16:creationId xmlns:a16="http://schemas.microsoft.com/office/drawing/2014/main" id="{8A6B497B-5C62-C173-4300-42729C9E3CFF}"/>
              </a:ext>
            </a:extLst>
          </p:cNvPr>
          <p:cNvSpPr>
            <a:spLocks noGrp="1"/>
          </p:cNvSpPr>
          <p:nvPr>
            <p:ph type="title"/>
          </p:nvPr>
        </p:nvSpPr>
        <p:spPr/>
        <p:txBody>
          <a:bodyPr>
            <a:normAutofit fontScale="90000"/>
          </a:bodyPr>
          <a:lstStyle/>
          <a:p>
            <a:r>
              <a:rPr lang="en-US" dirty="0"/>
              <a:t>Article 12 - Contractor Personnel – Template and Guidance</a:t>
            </a:r>
          </a:p>
        </p:txBody>
      </p:sp>
    </p:spTree>
    <p:extLst>
      <p:ext uri="{BB962C8B-B14F-4D97-AF65-F5344CB8AC3E}">
        <p14:creationId xmlns:p14="http://schemas.microsoft.com/office/powerpoint/2010/main" val="357081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9676"/>
            <a:ext cx="8305800" cy="5483524"/>
          </a:xfrm>
        </p:spPr>
        <p:txBody>
          <a:bodyPr>
            <a:normAutofit fontScale="92500"/>
          </a:bodyPr>
          <a:lstStyle/>
          <a:p>
            <a:pPr>
              <a:spcBef>
                <a:spcPts val="0"/>
              </a:spcBef>
              <a:spcAft>
                <a:spcPts val="1800"/>
              </a:spcAft>
            </a:pPr>
            <a:r>
              <a:rPr lang="en-US" sz="2200" dirty="0"/>
              <a:t>As of February 2021, if substantive changes to the Terms and Conditions are made to the Contract Template a deviation memo addressed from the Procuring Agency Office of General Counsel (OGC) or equivalent to DoIT’s (OGC) will be required.  </a:t>
            </a:r>
          </a:p>
          <a:p>
            <a:pPr>
              <a:spcBef>
                <a:spcPts val="0"/>
              </a:spcBef>
              <a:spcAft>
                <a:spcPts val="1800"/>
              </a:spcAft>
            </a:pPr>
            <a:r>
              <a:rPr lang="en-US" sz="2200" dirty="0"/>
              <a:t>If Agencies have additional articles that they consistently use, such as federal requirements, they should coordinate with their DoIT EPMO Project Manager to submit one deviation memo and establish/use an agency specific contract template that includes such articles. </a:t>
            </a:r>
          </a:p>
          <a:p>
            <a:pPr>
              <a:spcBef>
                <a:spcPts val="0"/>
              </a:spcBef>
              <a:spcAft>
                <a:spcPts val="1800"/>
              </a:spcAft>
            </a:pPr>
            <a:r>
              <a:rPr lang="en-US" sz="2200" dirty="0"/>
              <a:t>The deviation memo should be completed by the Procuring Agency’s general counsel and should accompany all contracts that have deviations to the contract template terms and conditions. </a:t>
            </a:r>
          </a:p>
          <a:p>
            <a:pPr>
              <a:spcBef>
                <a:spcPts val="0"/>
              </a:spcBef>
              <a:spcAft>
                <a:spcPts val="1800"/>
              </a:spcAft>
            </a:pPr>
            <a:r>
              <a:rPr lang="en-US" sz="2200" dirty="0"/>
              <a:t>The list of deviations and the justification for each change included in the memo will explicitly verify the changes have been reviewed and accepted by the Procuring Agency’s general counsel and executive authority authorized to approve expenditures.</a:t>
            </a:r>
          </a:p>
        </p:txBody>
      </p:sp>
      <p:sp>
        <p:nvSpPr>
          <p:cNvPr id="4" name="Slide Number Placeholder 3">
            <a:extLst>
              <a:ext uri="{FF2B5EF4-FFF2-40B4-BE49-F238E27FC236}">
                <a16:creationId xmlns:a16="http://schemas.microsoft.com/office/drawing/2014/main" id="{99E3BD6A-F312-495C-A978-57033639DFA3}"/>
              </a:ext>
            </a:extLst>
          </p:cNvPr>
          <p:cNvSpPr>
            <a:spLocks noGrp="1"/>
          </p:cNvSpPr>
          <p:nvPr>
            <p:ph type="sldNum" sz="quarter" idx="12"/>
          </p:nvPr>
        </p:nvSpPr>
        <p:spPr/>
        <p:txBody>
          <a:bodyPr/>
          <a:lstStyle/>
          <a:p>
            <a:fld id="{4D01ED7E-E0D3-4834-A753-F3CD50758E76}" type="slidenum">
              <a:rPr lang="en-US" smtClean="0"/>
              <a:t>5</a:t>
            </a:fld>
            <a:endParaRPr lang="en-US"/>
          </a:p>
        </p:txBody>
      </p:sp>
      <p:sp>
        <p:nvSpPr>
          <p:cNvPr id="6" name="Title 5">
            <a:extLst>
              <a:ext uri="{FF2B5EF4-FFF2-40B4-BE49-F238E27FC236}">
                <a16:creationId xmlns:a16="http://schemas.microsoft.com/office/drawing/2014/main" id="{13892DBC-A057-8537-ACC8-A1F88CCEBF93}"/>
              </a:ext>
            </a:extLst>
          </p:cNvPr>
          <p:cNvSpPr>
            <a:spLocks noGrp="1"/>
          </p:cNvSpPr>
          <p:nvPr>
            <p:ph type="title"/>
          </p:nvPr>
        </p:nvSpPr>
        <p:spPr/>
        <p:txBody>
          <a:bodyPr/>
          <a:lstStyle/>
          <a:p>
            <a:r>
              <a:rPr lang="en-US" dirty="0"/>
              <a:t>Contract Review: Deviation Memo</a:t>
            </a:r>
          </a:p>
        </p:txBody>
      </p:sp>
    </p:spTree>
    <p:extLst>
      <p:ext uri="{BB962C8B-B14F-4D97-AF65-F5344CB8AC3E}">
        <p14:creationId xmlns:p14="http://schemas.microsoft.com/office/powerpoint/2010/main" val="2031436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50</a:t>
            </a:fld>
            <a:endParaRPr lang="en-US"/>
          </a:p>
        </p:txBody>
      </p:sp>
      <p:sp>
        <p:nvSpPr>
          <p:cNvPr id="7" name="Title 6">
            <a:extLst>
              <a:ext uri="{FF2B5EF4-FFF2-40B4-BE49-F238E27FC236}">
                <a16:creationId xmlns:a16="http://schemas.microsoft.com/office/drawing/2014/main" id="{8A6B497B-5C62-C173-4300-42729C9E3CFF}"/>
              </a:ext>
            </a:extLst>
          </p:cNvPr>
          <p:cNvSpPr>
            <a:spLocks noGrp="1"/>
          </p:cNvSpPr>
          <p:nvPr>
            <p:ph type="title"/>
          </p:nvPr>
        </p:nvSpPr>
        <p:spPr/>
        <p:txBody>
          <a:bodyPr>
            <a:normAutofit/>
          </a:bodyPr>
          <a:lstStyle/>
          <a:p>
            <a:r>
              <a:rPr lang="en-US" dirty="0"/>
              <a:t>Article 12 - Contractor Personnel – Examples</a:t>
            </a:r>
          </a:p>
        </p:txBody>
      </p:sp>
      <p:sp>
        <p:nvSpPr>
          <p:cNvPr id="6" name="Content Placeholder 5">
            <a:extLst>
              <a:ext uri="{FF2B5EF4-FFF2-40B4-BE49-F238E27FC236}">
                <a16:creationId xmlns:a16="http://schemas.microsoft.com/office/drawing/2014/main" id="{1EE446F9-02AF-14BB-A3CC-794456ECA064}"/>
              </a:ext>
            </a:extLst>
          </p:cNvPr>
          <p:cNvSpPr>
            <a:spLocks noGrp="1"/>
          </p:cNvSpPr>
          <p:nvPr>
            <p:ph idx="1"/>
          </p:nvPr>
        </p:nvSpPr>
        <p:spPr>
          <a:xfrm>
            <a:off x="456487" y="929220"/>
            <a:ext cx="8229600" cy="4525963"/>
          </a:xfrm>
        </p:spPr>
        <p:txBody>
          <a:bodyPr/>
          <a:lstStyle/>
          <a:p>
            <a:r>
              <a:rPr lang="en-US" sz="1800" dirty="0">
                <a:effectLst/>
                <a:latin typeface="Times New Roman" panose="02020603050405020304" pitchFamily="18" charset="0"/>
                <a:ea typeface="Times New Roman" panose="02020603050405020304" pitchFamily="18" charset="0"/>
              </a:rPr>
              <a:t>Don Canard, </a:t>
            </a:r>
            <a:r>
              <a:rPr lang="en-US" sz="1800" b="1" dirty="0">
                <a:effectLst/>
                <a:latin typeface="Times New Roman" panose="02020603050405020304" pitchFamily="18" charset="0"/>
                <a:ea typeface="Times New Roman" panose="02020603050405020304" pitchFamily="18" charset="0"/>
              </a:rPr>
              <a:t>IT Project Management, Planning and Support Services</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Senior</a:t>
            </a:r>
          </a:p>
          <a:p>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06626C1A-9CC7-D342-A931-2F32940088C4}"/>
              </a:ext>
            </a:extLst>
          </p:cNvPr>
          <p:cNvPicPr>
            <a:picLocks noChangeAspect="1"/>
          </p:cNvPicPr>
          <p:nvPr/>
        </p:nvPicPr>
        <p:blipFill>
          <a:blip r:embed="rId2"/>
          <a:stretch>
            <a:fillRect/>
          </a:stretch>
        </p:blipFill>
        <p:spPr>
          <a:xfrm>
            <a:off x="1051391" y="1447800"/>
            <a:ext cx="7266350" cy="2623275"/>
          </a:xfrm>
          <a:prstGeom prst="rect">
            <a:avLst/>
          </a:prstGeom>
        </p:spPr>
      </p:pic>
      <p:pic>
        <p:nvPicPr>
          <p:cNvPr id="3" name="Picture 2">
            <a:extLst>
              <a:ext uri="{FF2B5EF4-FFF2-40B4-BE49-F238E27FC236}">
                <a16:creationId xmlns:a16="http://schemas.microsoft.com/office/drawing/2014/main" id="{5C60E39F-04CC-903A-BB06-EA50FE3C04D4}"/>
              </a:ext>
            </a:extLst>
          </p:cNvPr>
          <p:cNvPicPr>
            <a:picLocks noChangeAspect="1"/>
          </p:cNvPicPr>
          <p:nvPr/>
        </p:nvPicPr>
        <p:blipFill>
          <a:blip r:embed="rId3"/>
          <a:stretch>
            <a:fillRect/>
          </a:stretch>
        </p:blipFill>
        <p:spPr>
          <a:xfrm>
            <a:off x="779316" y="4310856"/>
            <a:ext cx="7810500" cy="2219325"/>
          </a:xfrm>
          <a:prstGeom prst="rect">
            <a:avLst/>
          </a:prstGeom>
        </p:spPr>
      </p:pic>
    </p:spTree>
    <p:extLst>
      <p:ext uri="{BB962C8B-B14F-4D97-AF65-F5344CB8AC3E}">
        <p14:creationId xmlns:p14="http://schemas.microsoft.com/office/powerpoint/2010/main" val="205916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51</a:t>
            </a:fld>
            <a:endParaRPr lang="en-US"/>
          </a:p>
        </p:txBody>
      </p:sp>
      <p:pic>
        <p:nvPicPr>
          <p:cNvPr id="5" name="Picture 4">
            <a:extLst>
              <a:ext uri="{FF2B5EF4-FFF2-40B4-BE49-F238E27FC236}">
                <a16:creationId xmlns:a16="http://schemas.microsoft.com/office/drawing/2014/main" id="{41BEF6FF-10B4-4B21-8B7B-22CDE4282119}"/>
              </a:ext>
            </a:extLst>
          </p:cNvPr>
          <p:cNvPicPr>
            <a:picLocks noChangeAspect="1"/>
          </p:cNvPicPr>
          <p:nvPr/>
        </p:nvPicPr>
        <p:blipFill>
          <a:blip r:embed="rId2"/>
          <a:stretch>
            <a:fillRect/>
          </a:stretch>
        </p:blipFill>
        <p:spPr>
          <a:xfrm>
            <a:off x="1485900" y="887895"/>
            <a:ext cx="6134100" cy="2971800"/>
          </a:xfrm>
          <a:prstGeom prst="rect">
            <a:avLst/>
          </a:prstGeom>
        </p:spPr>
      </p:pic>
      <p:sp>
        <p:nvSpPr>
          <p:cNvPr id="7" name="Title 6">
            <a:extLst>
              <a:ext uri="{FF2B5EF4-FFF2-40B4-BE49-F238E27FC236}">
                <a16:creationId xmlns:a16="http://schemas.microsoft.com/office/drawing/2014/main" id="{5B597AEA-E487-CBE5-C3AF-D4DA5733A6A0}"/>
              </a:ext>
            </a:extLst>
          </p:cNvPr>
          <p:cNvSpPr>
            <a:spLocks noGrp="1"/>
          </p:cNvSpPr>
          <p:nvPr>
            <p:ph type="title"/>
          </p:nvPr>
        </p:nvSpPr>
        <p:spPr/>
        <p:txBody>
          <a:bodyPr>
            <a:noAutofit/>
          </a:bodyPr>
          <a:lstStyle/>
          <a:p>
            <a:r>
              <a:rPr lang="en-US" sz="2000" dirty="0"/>
              <a:t>Article 24</a:t>
            </a:r>
            <a:r>
              <a:rPr lang="en-US" sz="2000" baseline="0" dirty="0"/>
              <a:t> - </a:t>
            </a:r>
            <a:r>
              <a:rPr lang="en-US" sz="2000" dirty="0"/>
              <a:t>Records and Audit and Survival – Template and Guidance</a:t>
            </a:r>
          </a:p>
        </p:txBody>
      </p:sp>
      <p:sp>
        <p:nvSpPr>
          <p:cNvPr id="2" name="TextBox 1">
            <a:extLst>
              <a:ext uri="{FF2B5EF4-FFF2-40B4-BE49-F238E27FC236}">
                <a16:creationId xmlns:a16="http://schemas.microsoft.com/office/drawing/2014/main" id="{ACDCD90F-B029-AFFE-F88C-D73A5768EDD7}"/>
              </a:ext>
            </a:extLst>
          </p:cNvPr>
          <p:cNvSpPr txBox="1"/>
          <p:nvPr/>
        </p:nvSpPr>
        <p:spPr>
          <a:xfrm>
            <a:off x="1022600" y="4114800"/>
            <a:ext cx="7162800" cy="2031325"/>
          </a:xfrm>
          <a:prstGeom prst="rect">
            <a:avLst/>
          </a:prstGeom>
          <a:noFill/>
        </p:spPr>
        <p:txBody>
          <a:bodyPr wrap="square" rtlCol="0">
            <a:spAutoFit/>
          </a:bodyPr>
          <a:lstStyle/>
          <a:p>
            <a:r>
              <a:rPr lang="en-US" dirty="0"/>
              <a:t>Please consider the protections offered to the Procuring Agency in this article.</a:t>
            </a:r>
          </a:p>
          <a:p>
            <a:endParaRPr lang="en-US" dirty="0"/>
          </a:p>
          <a:p>
            <a:r>
              <a:rPr lang="en-US" dirty="0"/>
              <a:t>The record retention duration should align with the type, size (in $$$ amount) and scope of the project, internal record retention policies and should consider the period an audit is reasonably anticipated or required.  </a:t>
            </a:r>
          </a:p>
          <a:p>
            <a:r>
              <a:rPr lang="en-US" dirty="0"/>
              <a:t>   </a:t>
            </a:r>
          </a:p>
        </p:txBody>
      </p:sp>
    </p:spTree>
    <p:extLst>
      <p:ext uri="{BB962C8B-B14F-4D97-AF65-F5344CB8AC3E}">
        <p14:creationId xmlns:p14="http://schemas.microsoft.com/office/powerpoint/2010/main" val="1688362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405517-5E26-4527-A9F6-3E266901CC6F}"/>
              </a:ext>
            </a:extLst>
          </p:cNvPr>
          <p:cNvSpPr>
            <a:spLocks noGrp="1"/>
          </p:cNvSpPr>
          <p:nvPr>
            <p:ph type="sldNum" sz="quarter" idx="12"/>
          </p:nvPr>
        </p:nvSpPr>
        <p:spPr/>
        <p:txBody>
          <a:bodyPr/>
          <a:lstStyle/>
          <a:p>
            <a:fld id="{4D01ED7E-E0D3-4834-A753-F3CD50758E76}" type="slidenum">
              <a:rPr lang="en-US" smtClean="0"/>
              <a:t>52</a:t>
            </a:fld>
            <a:endParaRPr lang="en-US"/>
          </a:p>
        </p:txBody>
      </p:sp>
      <p:pic>
        <p:nvPicPr>
          <p:cNvPr id="6" name="Picture 5">
            <a:extLst>
              <a:ext uri="{FF2B5EF4-FFF2-40B4-BE49-F238E27FC236}">
                <a16:creationId xmlns:a16="http://schemas.microsoft.com/office/drawing/2014/main" id="{9F1B69A8-0FBC-403B-B044-F9AA52292186}"/>
              </a:ext>
            </a:extLst>
          </p:cNvPr>
          <p:cNvPicPr>
            <a:picLocks noChangeAspect="1"/>
          </p:cNvPicPr>
          <p:nvPr/>
        </p:nvPicPr>
        <p:blipFill>
          <a:blip r:embed="rId2"/>
          <a:stretch>
            <a:fillRect/>
          </a:stretch>
        </p:blipFill>
        <p:spPr>
          <a:xfrm>
            <a:off x="1447800" y="996267"/>
            <a:ext cx="6248400" cy="1981200"/>
          </a:xfrm>
          <a:prstGeom prst="rect">
            <a:avLst/>
          </a:prstGeom>
        </p:spPr>
      </p:pic>
      <p:sp>
        <p:nvSpPr>
          <p:cNvPr id="7" name="Title 6">
            <a:extLst>
              <a:ext uri="{FF2B5EF4-FFF2-40B4-BE49-F238E27FC236}">
                <a16:creationId xmlns:a16="http://schemas.microsoft.com/office/drawing/2014/main" id="{5B597AEA-E487-CBE5-C3AF-D4DA5733A6A0}"/>
              </a:ext>
            </a:extLst>
          </p:cNvPr>
          <p:cNvSpPr>
            <a:spLocks noGrp="1"/>
          </p:cNvSpPr>
          <p:nvPr>
            <p:ph type="title"/>
          </p:nvPr>
        </p:nvSpPr>
        <p:spPr/>
        <p:txBody>
          <a:bodyPr/>
          <a:lstStyle/>
          <a:p>
            <a:r>
              <a:rPr lang="en-US" dirty="0"/>
              <a:t>Article 24</a:t>
            </a:r>
            <a:r>
              <a:rPr lang="en-US" baseline="0" dirty="0"/>
              <a:t> – </a:t>
            </a:r>
            <a:r>
              <a:rPr lang="en-US" dirty="0"/>
              <a:t>Survival – Template, Guidance and Examples</a:t>
            </a:r>
          </a:p>
        </p:txBody>
      </p:sp>
      <p:sp>
        <p:nvSpPr>
          <p:cNvPr id="2" name="TextBox 1">
            <a:extLst>
              <a:ext uri="{FF2B5EF4-FFF2-40B4-BE49-F238E27FC236}">
                <a16:creationId xmlns:a16="http://schemas.microsoft.com/office/drawing/2014/main" id="{C40AC2A6-9302-E879-E5CA-EBE6460D7EC2}"/>
              </a:ext>
            </a:extLst>
          </p:cNvPr>
          <p:cNvSpPr txBox="1"/>
          <p:nvPr/>
        </p:nvSpPr>
        <p:spPr>
          <a:xfrm>
            <a:off x="838200" y="3204386"/>
            <a:ext cx="7467600" cy="646331"/>
          </a:xfrm>
          <a:prstGeom prst="rect">
            <a:avLst/>
          </a:prstGeom>
          <a:noFill/>
        </p:spPr>
        <p:txBody>
          <a:bodyPr wrap="square" rtlCol="0">
            <a:spAutoFit/>
          </a:bodyPr>
          <a:lstStyle/>
          <a:p>
            <a:r>
              <a:rPr lang="en-US" dirty="0"/>
              <a:t>Please list any other agreements, promises, or warranties, that are related to this agreement.       </a:t>
            </a:r>
          </a:p>
        </p:txBody>
      </p:sp>
    </p:spTree>
    <p:extLst>
      <p:ext uri="{BB962C8B-B14F-4D97-AF65-F5344CB8AC3E}">
        <p14:creationId xmlns:p14="http://schemas.microsoft.com/office/powerpoint/2010/main" val="2421647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5471"/>
            <a:ext cx="8229600" cy="4038600"/>
          </a:xfrm>
        </p:spPr>
        <p:txBody>
          <a:bodyPr>
            <a:normAutofit fontScale="77500" lnSpcReduction="20000"/>
          </a:bodyPr>
          <a:lstStyle/>
          <a:p>
            <a:pPr>
              <a:spcBef>
                <a:spcPts val="0"/>
              </a:spcBef>
              <a:spcAft>
                <a:spcPts val="1800"/>
              </a:spcAft>
            </a:pPr>
            <a:r>
              <a:rPr lang="en-US" sz="2400" dirty="0"/>
              <a:t>Procuring Agencies may include additional Articles.  These are often based on Federal guidance/requirements or other internal or agency specific requirements policies.  </a:t>
            </a:r>
          </a:p>
          <a:p>
            <a:pPr>
              <a:spcBef>
                <a:spcPts val="0"/>
              </a:spcBef>
              <a:spcAft>
                <a:spcPts val="1800"/>
              </a:spcAft>
            </a:pPr>
            <a:r>
              <a:rPr lang="en-US" sz="2400" dirty="0"/>
              <a:t>Agencies that have additional articles include Human Services Department (HSD), Children, Youth and Families Department (CYFD) , Early Childhood Education and Care Department (ECECD) and Taxation and Revenue Department (Tax and Rev).</a:t>
            </a:r>
          </a:p>
          <a:p>
            <a:pPr>
              <a:spcBef>
                <a:spcPts val="0"/>
              </a:spcBef>
              <a:spcAft>
                <a:spcPts val="1800"/>
              </a:spcAft>
            </a:pPr>
            <a:r>
              <a:rPr lang="en-US" sz="2400" dirty="0"/>
              <a:t>Additional articles include those related to Debarment and Suspension, Criminal and Civil Sanctions, Inspection, Federal Partner Requirements and other topics.</a:t>
            </a:r>
          </a:p>
          <a:p>
            <a:pPr>
              <a:spcBef>
                <a:spcPts val="0"/>
              </a:spcBef>
              <a:spcAft>
                <a:spcPts val="1800"/>
              </a:spcAft>
            </a:pPr>
            <a:r>
              <a:rPr lang="en-US" sz="2400" dirty="0"/>
              <a:t>Similar to any other change(s) to the terms and conditions, Additional Articles must be identified in a deviation memo addressed from the Procuring Agency Office of General Counsel (OGC) or equivalent to DoIT’s Office of General counsel and EPMO Division Director.    </a:t>
            </a:r>
          </a:p>
        </p:txBody>
      </p:sp>
      <p:sp>
        <p:nvSpPr>
          <p:cNvPr id="4" name="Slide Number Placeholder 3">
            <a:extLst>
              <a:ext uri="{FF2B5EF4-FFF2-40B4-BE49-F238E27FC236}">
                <a16:creationId xmlns:a16="http://schemas.microsoft.com/office/drawing/2014/main" id="{99E3BD6A-F312-495C-A978-57033639DFA3}"/>
              </a:ext>
            </a:extLst>
          </p:cNvPr>
          <p:cNvSpPr>
            <a:spLocks noGrp="1"/>
          </p:cNvSpPr>
          <p:nvPr>
            <p:ph type="sldNum" sz="quarter" idx="12"/>
          </p:nvPr>
        </p:nvSpPr>
        <p:spPr/>
        <p:txBody>
          <a:bodyPr/>
          <a:lstStyle/>
          <a:p>
            <a:fld id="{4D01ED7E-E0D3-4834-A753-F3CD50758E76}" type="slidenum">
              <a:rPr lang="en-US" smtClean="0"/>
              <a:t>53</a:t>
            </a:fld>
            <a:endParaRPr lang="en-US"/>
          </a:p>
        </p:txBody>
      </p:sp>
      <p:pic>
        <p:nvPicPr>
          <p:cNvPr id="8" name="Picture 7">
            <a:extLst>
              <a:ext uri="{FF2B5EF4-FFF2-40B4-BE49-F238E27FC236}">
                <a16:creationId xmlns:a16="http://schemas.microsoft.com/office/drawing/2014/main" id="{24FB2932-385B-4AE4-9CF2-5ABA07BA7739}"/>
              </a:ext>
            </a:extLst>
          </p:cNvPr>
          <p:cNvPicPr>
            <a:picLocks noChangeAspect="1"/>
          </p:cNvPicPr>
          <p:nvPr/>
        </p:nvPicPr>
        <p:blipFill>
          <a:blip r:embed="rId2"/>
          <a:stretch>
            <a:fillRect/>
          </a:stretch>
        </p:blipFill>
        <p:spPr>
          <a:xfrm>
            <a:off x="1485900" y="1101970"/>
            <a:ext cx="6477000" cy="869950"/>
          </a:xfrm>
          <a:prstGeom prst="rect">
            <a:avLst/>
          </a:prstGeom>
        </p:spPr>
      </p:pic>
      <p:sp>
        <p:nvSpPr>
          <p:cNvPr id="9" name="Title 8">
            <a:extLst>
              <a:ext uri="{FF2B5EF4-FFF2-40B4-BE49-F238E27FC236}">
                <a16:creationId xmlns:a16="http://schemas.microsoft.com/office/drawing/2014/main" id="{1AB76BBF-F152-8D56-E346-ED00C2FC3C77}"/>
              </a:ext>
            </a:extLst>
          </p:cNvPr>
          <p:cNvSpPr>
            <a:spLocks noGrp="1"/>
          </p:cNvSpPr>
          <p:nvPr>
            <p:ph type="title"/>
          </p:nvPr>
        </p:nvSpPr>
        <p:spPr/>
        <p:txBody>
          <a:bodyPr/>
          <a:lstStyle/>
          <a:p>
            <a:r>
              <a:rPr lang="en-US" dirty="0"/>
              <a:t>Additional Articles</a:t>
            </a:r>
          </a:p>
        </p:txBody>
      </p:sp>
    </p:spTree>
    <p:extLst>
      <p:ext uri="{BB962C8B-B14F-4D97-AF65-F5344CB8AC3E}">
        <p14:creationId xmlns:p14="http://schemas.microsoft.com/office/powerpoint/2010/main" val="2345507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0"/>
          </a:xfrm>
        </p:spPr>
        <p:txBody>
          <a:bodyPr>
            <a:normAutofit lnSpcReduction="10000"/>
          </a:bodyPr>
          <a:lstStyle/>
          <a:p>
            <a:pPr>
              <a:spcBef>
                <a:spcPts val="0"/>
              </a:spcBef>
              <a:spcAft>
                <a:spcPts val="1800"/>
              </a:spcAft>
            </a:pPr>
            <a:r>
              <a:rPr lang="en-US" sz="2400" dirty="0"/>
              <a:t>Some of the areas in the Signature Pages that have recently changed are:</a:t>
            </a:r>
          </a:p>
          <a:p>
            <a:pPr lvl="1">
              <a:spcBef>
                <a:spcPts val="0"/>
              </a:spcBef>
              <a:spcAft>
                <a:spcPts val="1800"/>
              </a:spcAft>
            </a:pPr>
            <a:r>
              <a:rPr lang="en-US" sz="2000" dirty="0"/>
              <a:t>As of July 1, 2021 the formerly known “CRS ID Number” is now referred to by TRD, as the Business Tax Identification Number or BTIN ID Number.</a:t>
            </a:r>
          </a:p>
          <a:p>
            <a:pPr>
              <a:spcBef>
                <a:spcPts val="0"/>
              </a:spcBef>
              <a:spcAft>
                <a:spcPts val="1800"/>
              </a:spcAft>
            </a:pPr>
            <a:endParaRPr lang="en-US" sz="2400" dirty="0"/>
          </a:p>
          <a:p>
            <a:pPr>
              <a:spcBef>
                <a:spcPts val="0"/>
              </a:spcBef>
              <a:spcAft>
                <a:spcPts val="1800"/>
              </a:spcAft>
            </a:pPr>
            <a:endParaRPr lang="en-US" sz="2400" dirty="0"/>
          </a:p>
          <a:p>
            <a:pPr>
              <a:spcBef>
                <a:spcPts val="0"/>
              </a:spcBef>
              <a:spcAft>
                <a:spcPts val="1800"/>
              </a:spcAft>
            </a:pPr>
            <a:endParaRPr lang="en-US" sz="2400" dirty="0"/>
          </a:p>
          <a:p>
            <a:pPr lvl="1">
              <a:spcBef>
                <a:spcPts val="0"/>
              </a:spcBef>
              <a:spcAft>
                <a:spcPts val="1800"/>
              </a:spcAft>
            </a:pPr>
            <a:r>
              <a:rPr lang="en-US" sz="2000" dirty="0"/>
              <a:t>Also, in the last signature line, previous contract versions included the Contract Review Bureau.  At their request, DOIT has changed the signature line to read the </a:t>
            </a:r>
            <a:r>
              <a:rPr lang="en-US" sz="2000" u="sng" dirty="0"/>
              <a:t>State Purchasing Division</a:t>
            </a:r>
            <a:r>
              <a:rPr lang="en-US" sz="2000" dirty="0"/>
              <a:t>, the Contract Review Bureau’s Division.</a:t>
            </a:r>
          </a:p>
          <a:p>
            <a:pPr>
              <a:spcBef>
                <a:spcPts val="0"/>
              </a:spcBef>
              <a:spcAft>
                <a:spcPts val="1800"/>
              </a:spcAft>
            </a:pPr>
            <a:endParaRPr lang="en-US" sz="2400" dirty="0"/>
          </a:p>
        </p:txBody>
      </p:sp>
      <p:sp>
        <p:nvSpPr>
          <p:cNvPr id="4" name="Slide Number Placeholder 3">
            <a:extLst>
              <a:ext uri="{FF2B5EF4-FFF2-40B4-BE49-F238E27FC236}">
                <a16:creationId xmlns:a16="http://schemas.microsoft.com/office/drawing/2014/main" id="{99E3BD6A-F312-495C-A978-57033639DFA3}"/>
              </a:ext>
            </a:extLst>
          </p:cNvPr>
          <p:cNvSpPr>
            <a:spLocks noGrp="1"/>
          </p:cNvSpPr>
          <p:nvPr>
            <p:ph type="sldNum" sz="quarter" idx="12"/>
          </p:nvPr>
        </p:nvSpPr>
        <p:spPr/>
        <p:txBody>
          <a:bodyPr/>
          <a:lstStyle/>
          <a:p>
            <a:fld id="{4D01ED7E-E0D3-4834-A753-F3CD50758E76}" type="slidenum">
              <a:rPr lang="en-US" smtClean="0"/>
              <a:t>54</a:t>
            </a:fld>
            <a:endParaRPr lang="en-US"/>
          </a:p>
        </p:txBody>
      </p:sp>
      <p:pic>
        <p:nvPicPr>
          <p:cNvPr id="6" name="Picture 5">
            <a:extLst>
              <a:ext uri="{FF2B5EF4-FFF2-40B4-BE49-F238E27FC236}">
                <a16:creationId xmlns:a16="http://schemas.microsoft.com/office/drawing/2014/main" id="{1E0F827F-88BC-492B-BB00-2EB4B00C68AC}"/>
              </a:ext>
            </a:extLst>
          </p:cNvPr>
          <p:cNvPicPr>
            <a:picLocks noChangeAspect="1"/>
          </p:cNvPicPr>
          <p:nvPr/>
        </p:nvPicPr>
        <p:blipFill>
          <a:blip r:embed="rId2"/>
          <a:stretch>
            <a:fillRect/>
          </a:stretch>
        </p:blipFill>
        <p:spPr>
          <a:xfrm>
            <a:off x="1371600" y="2805112"/>
            <a:ext cx="6300787" cy="1462088"/>
          </a:xfrm>
          <a:prstGeom prst="rect">
            <a:avLst/>
          </a:prstGeom>
        </p:spPr>
      </p:pic>
      <p:pic>
        <p:nvPicPr>
          <p:cNvPr id="8" name="Picture 7">
            <a:extLst>
              <a:ext uri="{FF2B5EF4-FFF2-40B4-BE49-F238E27FC236}">
                <a16:creationId xmlns:a16="http://schemas.microsoft.com/office/drawing/2014/main" id="{5C2AE1D7-23EB-4A14-A348-CC11653D167E}"/>
              </a:ext>
            </a:extLst>
          </p:cNvPr>
          <p:cNvPicPr>
            <a:picLocks noChangeAspect="1"/>
          </p:cNvPicPr>
          <p:nvPr/>
        </p:nvPicPr>
        <p:blipFill>
          <a:blip r:embed="rId3"/>
          <a:stretch>
            <a:fillRect/>
          </a:stretch>
        </p:blipFill>
        <p:spPr>
          <a:xfrm>
            <a:off x="1504950" y="5715000"/>
            <a:ext cx="6267450" cy="552450"/>
          </a:xfrm>
          <a:prstGeom prst="rect">
            <a:avLst/>
          </a:prstGeom>
        </p:spPr>
      </p:pic>
      <p:sp>
        <p:nvSpPr>
          <p:cNvPr id="10" name="Title 9">
            <a:extLst>
              <a:ext uri="{FF2B5EF4-FFF2-40B4-BE49-F238E27FC236}">
                <a16:creationId xmlns:a16="http://schemas.microsoft.com/office/drawing/2014/main" id="{1B40B146-A2A7-A62C-CBB2-F824A4158CCA}"/>
              </a:ext>
            </a:extLst>
          </p:cNvPr>
          <p:cNvSpPr>
            <a:spLocks noGrp="1"/>
          </p:cNvSpPr>
          <p:nvPr>
            <p:ph type="title"/>
          </p:nvPr>
        </p:nvSpPr>
        <p:spPr/>
        <p:txBody>
          <a:bodyPr/>
          <a:lstStyle/>
          <a:p>
            <a:r>
              <a:rPr lang="en-US" dirty="0"/>
              <a:t>Contract</a:t>
            </a:r>
            <a:r>
              <a:rPr lang="en-US" baseline="0" dirty="0"/>
              <a:t> </a:t>
            </a:r>
            <a:r>
              <a:rPr lang="en-US" dirty="0"/>
              <a:t>Signature Pages - Examples</a:t>
            </a:r>
          </a:p>
        </p:txBody>
      </p:sp>
    </p:spTree>
    <p:extLst>
      <p:ext uri="{BB962C8B-B14F-4D97-AF65-F5344CB8AC3E}">
        <p14:creationId xmlns:p14="http://schemas.microsoft.com/office/powerpoint/2010/main" val="4186302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a:spcBef>
                <a:spcPts val="0"/>
              </a:spcBef>
              <a:spcAft>
                <a:spcPts val="1200"/>
              </a:spcAft>
            </a:pPr>
            <a:r>
              <a:rPr lang="en-US" sz="2400" dirty="0"/>
              <a:t>The routing template within DocuSign for contract templates will route the procurement to the Contracts Review Bureau, DoIT EPMO and DoIT legal for a preliminary approval. </a:t>
            </a:r>
          </a:p>
          <a:p>
            <a:pPr>
              <a:spcBef>
                <a:spcPts val="0"/>
              </a:spcBef>
              <a:spcAft>
                <a:spcPts val="1200"/>
              </a:spcAft>
            </a:pPr>
            <a:r>
              <a:rPr lang="en-US" sz="2400" dirty="0"/>
              <a:t>That routing will occur independently of the routing signatures entered by an Agency, prior to the contract being routed to the DoIT Cabinet Secretary and State CIO.</a:t>
            </a:r>
          </a:p>
          <a:p>
            <a:pPr>
              <a:spcBef>
                <a:spcPts val="0"/>
              </a:spcBef>
              <a:spcAft>
                <a:spcPts val="1200"/>
              </a:spcAft>
            </a:pPr>
            <a:r>
              <a:rPr lang="en-US" sz="2400" dirty="0"/>
              <a:t>Once DoIT signature is completed, the final signature, which makes the contract executable, is provided by CRB.</a:t>
            </a:r>
            <a:r>
              <a:rPr lang="en-US" sz="2000" b="1" dirty="0"/>
              <a:t>  </a:t>
            </a:r>
          </a:p>
          <a:p>
            <a:pPr lvl="1">
              <a:spcBef>
                <a:spcPts val="0"/>
              </a:spcBef>
              <a:spcAft>
                <a:spcPts val="1200"/>
              </a:spcAft>
            </a:pPr>
            <a:endParaRPr lang="en-US" sz="2000" dirty="0"/>
          </a:p>
        </p:txBody>
      </p:sp>
      <p:sp>
        <p:nvSpPr>
          <p:cNvPr id="4" name="Slide Number Placeholder 3">
            <a:extLst>
              <a:ext uri="{FF2B5EF4-FFF2-40B4-BE49-F238E27FC236}">
                <a16:creationId xmlns:a16="http://schemas.microsoft.com/office/drawing/2014/main" id="{073AE5E9-E60B-453B-9D75-83F231DD5D38}"/>
              </a:ext>
            </a:extLst>
          </p:cNvPr>
          <p:cNvSpPr>
            <a:spLocks noGrp="1"/>
          </p:cNvSpPr>
          <p:nvPr>
            <p:ph type="sldNum" sz="quarter" idx="12"/>
          </p:nvPr>
        </p:nvSpPr>
        <p:spPr/>
        <p:txBody>
          <a:bodyPr/>
          <a:lstStyle/>
          <a:p>
            <a:fld id="{4D01ED7E-E0D3-4834-A753-F3CD50758E76}" type="slidenum">
              <a:rPr lang="en-US" smtClean="0"/>
              <a:t>55</a:t>
            </a:fld>
            <a:endParaRPr lang="en-US"/>
          </a:p>
        </p:txBody>
      </p:sp>
      <p:sp>
        <p:nvSpPr>
          <p:cNvPr id="8" name="Title 7">
            <a:extLst>
              <a:ext uri="{FF2B5EF4-FFF2-40B4-BE49-F238E27FC236}">
                <a16:creationId xmlns:a16="http://schemas.microsoft.com/office/drawing/2014/main" id="{8A86EEDC-CC7E-72C7-0508-DFBFEBBB89C1}"/>
              </a:ext>
            </a:extLst>
          </p:cNvPr>
          <p:cNvSpPr>
            <a:spLocks noGrp="1"/>
          </p:cNvSpPr>
          <p:nvPr>
            <p:ph type="title"/>
          </p:nvPr>
        </p:nvSpPr>
        <p:spPr/>
        <p:txBody>
          <a:bodyPr/>
          <a:lstStyle/>
          <a:p>
            <a:r>
              <a:rPr lang="en-US" dirty="0"/>
              <a:t>Signature Pages DocuSign Routing  </a:t>
            </a:r>
          </a:p>
        </p:txBody>
      </p:sp>
    </p:spTree>
    <p:extLst>
      <p:ext uri="{BB962C8B-B14F-4D97-AF65-F5344CB8AC3E}">
        <p14:creationId xmlns:p14="http://schemas.microsoft.com/office/powerpoint/2010/main" val="950785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56</a:t>
            </a:fld>
            <a:endParaRPr lang="en-US"/>
          </a:p>
        </p:txBody>
      </p:sp>
      <p:pic>
        <p:nvPicPr>
          <p:cNvPr id="6" name="Picture 5">
            <a:extLst>
              <a:ext uri="{FF2B5EF4-FFF2-40B4-BE49-F238E27FC236}">
                <a16:creationId xmlns:a16="http://schemas.microsoft.com/office/drawing/2014/main" id="{F00BD027-CA9F-4AEC-99F9-F2CB5226F6EB}"/>
              </a:ext>
            </a:extLst>
          </p:cNvPr>
          <p:cNvPicPr>
            <a:picLocks noChangeAspect="1"/>
          </p:cNvPicPr>
          <p:nvPr/>
        </p:nvPicPr>
        <p:blipFill>
          <a:blip r:embed="rId3"/>
          <a:stretch>
            <a:fillRect/>
          </a:stretch>
        </p:blipFill>
        <p:spPr>
          <a:xfrm>
            <a:off x="1219200" y="853191"/>
            <a:ext cx="6315075" cy="2286000"/>
          </a:xfrm>
          <a:prstGeom prst="rect">
            <a:avLst/>
          </a:prstGeom>
        </p:spPr>
      </p:pic>
      <p:sp>
        <p:nvSpPr>
          <p:cNvPr id="7" name="Content Placeholder 2">
            <a:extLst>
              <a:ext uri="{FF2B5EF4-FFF2-40B4-BE49-F238E27FC236}">
                <a16:creationId xmlns:a16="http://schemas.microsoft.com/office/drawing/2014/main" id="{1F1ECA3C-E761-42CD-A9D4-EEE8903F4CEC}"/>
              </a:ext>
            </a:extLst>
          </p:cNvPr>
          <p:cNvSpPr txBox="1">
            <a:spLocks/>
          </p:cNvSpPr>
          <p:nvPr/>
        </p:nvSpPr>
        <p:spPr>
          <a:xfrm>
            <a:off x="609600" y="3944134"/>
            <a:ext cx="82296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3" indent="-290513">
              <a:spcBef>
                <a:spcPts val="0"/>
              </a:spcBef>
              <a:spcAft>
                <a:spcPts val="600"/>
              </a:spcAft>
            </a:pPr>
            <a:endParaRPr lang="en-US" sz="1600" dirty="0"/>
          </a:p>
        </p:txBody>
      </p:sp>
      <p:sp>
        <p:nvSpPr>
          <p:cNvPr id="10" name="Title 9">
            <a:extLst>
              <a:ext uri="{FF2B5EF4-FFF2-40B4-BE49-F238E27FC236}">
                <a16:creationId xmlns:a16="http://schemas.microsoft.com/office/drawing/2014/main" id="{F6D8BA7D-2E76-9C62-554A-5FDE3D7B7BAB}"/>
              </a:ext>
            </a:extLst>
          </p:cNvPr>
          <p:cNvSpPr>
            <a:spLocks noGrp="1"/>
          </p:cNvSpPr>
          <p:nvPr>
            <p:ph type="title"/>
          </p:nvPr>
        </p:nvSpPr>
        <p:spPr/>
        <p:txBody>
          <a:bodyPr>
            <a:normAutofit fontScale="90000"/>
          </a:bodyPr>
          <a:lstStyle/>
          <a:p>
            <a:r>
              <a:rPr lang="en-US" dirty="0"/>
              <a:t>Exhibit A – Scope Of Work – Purpose - Template and Guidance</a:t>
            </a:r>
          </a:p>
        </p:txBody>
      </p:sp>
      <p:sp>
        <p:nvSpPr>
          <p:cNvPr id="2" name="Content Placeholder 1">
            <a:extLst>
              <a:ext uri="{FF2B5EF4-FFF2-40B4-BE49-F238E27FC236}">
                <a16:creationId xmlns:a16="http://schemas.microsoft.com/office/drawing/2014/main" id="{79A44519-A8B7-9F78-B1DD-3CF8649B53DB}"/>
              </a:ext>
            </a:extLst>
          </p:cNvPr>
          <p:cNvSpPr>
            <a:spLocks noGrp="1"/>
          </p:cNvSpPr>
          <p:nvPr>
            <p:ph idx="1"/>
          </p:nvPr>
        </p:nvSpPr>
        <p:spPr>
          <a:xfrm>
            <a:off x="609600" y="3275124"/>
            <a:ext cx="8229600" cy="2744676"/>
          </a:xfrm>
        </p:spPr>
        <p:txBody>
          <a:bodyPr>
            <a:noAutofit/>
          </a:bodyPr>
          <a:lstStyle/>
          <a:p>
            <a:pPr marL="0" lvl="1" indent="0">
              <a:spcBef>
                <a:spcPts val="0"/>
              </a:spcBef>
              <a:spcAft>
                <a:spcPts val="600"/>
              </a:spcAft>
              <a:buNone/>
            </a:pPr>
            <a:r>
              <a:rPr lang="en-US" sz="1400" dirty="0"/>
              <a:t>The Purpose Statement </a:t>
            </a:r>
          </a:p>
          <a:p>
            <a:pPr marL="396875" lvl="1" indent="-168275">
              <a:spcBef>
                <a:spcPts val="0"/>
              </a:spcBef>
              <a:spcAft>
                <a:spcPts val="600"/>
              </a:spcAft>
            </a:pPr>
            <a:r>
              <a:rPr lang="en-US" sz="1400" dirty="0"/>
              <a:t>should begin strictly with “The purpose of this contract, including its goals and objectives are to…”  </a:t>
            </a:r>
          </a:p>
          <a:p>
            <a:pPr marL="396875" lvl="1" indent="-168275">
              <a:spcBef>
                <a:spcPts val="0"/>
              </a:spcBef>
              <a:spcAft>
                <a:spcPts val="600"/>
              </a:spcAft>
            </a:pPr>
            <a:r>
              <a:rPr lang="en-US" sz="1400" dirty="0"/>
              <a:t>should be brief - one paragraph only (two to four sentences long) but detailed enough to understand the reason/need/intended result for the contract. </a:t>
            </a:r>
          </a:p>
          <a:p>
            <a:pPr marL="396875" lvl="1" indent="-168275">
              <a:spcBef>
                <a:spcPts val="0"/>
              </a:spcBef>
              <a:spcAft>
                <a:spcPts val="600"/>
              </a:spcAft>
            </a:pPr>
            <a:r>
              <a:rPr lang="en-US" sz="1400" dirty="0"/>
              <a:t>should NOT include additional lists or information not specific to the purpose of the agreement.  If it is general work or responsibilities of the Contractor, they should be included as tasks/subtasks in one or more of the Deliverables.</a:t>
            </a:r>
          </a:p>
          <a:p>
            <a:pPr marL="396875" lvl="1" indent="-168275">
              <a:spcBef>
                <a:spcPts val="0"/>
              </a:spcBef>
              <a:spcAft>
                <a:spcPts val="600"/>
              </a:spcAft>
            </a:pPr>
            <a:r>
              <a:rPr lang="en-US" sz="1400" dirty="0"/>
              <a:t>should strictly use the terms “Procuring Agency” or “Contractor”, NOT the specific name/acronym of the Agency or Contractor. </a:t>
            </a:r>
          </a:p>
          <a:p>
            <a:pPr marL="396875" lvl="1" indent="-168275">
              <a:spcBef>
                <a:spcPts val="0"/>
              </a:spcBef>
              <a:spcAft>
                <a:spcPts val="600"/>
              </a:spcAft>
            </a:pPr>
            <a:r>
              <a:rPr lang="en-US" sz="1400" dirty="0"/>
              <a:t>will be used as the contract description in the database that EPMO uses to record contract reviews.</a:t>
            </a:r>
          </a:p>
        </p:txBody>
      </p:sp>
      <p:sp>
        <p:nvSpPr>
          <p:cNvPr id="5" name="TextBox 4">
            <a:extLst>
              <a:ext uri="{FF2B5EF4-FFF2-40B4-BE49-F238E27FC236}">
                <a16:creationId xmlns:a16="http://schemas.microsoft.com/office/drawing/2014/main" id="{6DA8332C-2ED1-9D59-0857-E6D5DAB308ED}"/>
              </a:ext>
            </a:extLst>
          </p:cNvPr>
          <p:cNvSpPr txBox="1"/>
          <p:nvPr/>
        </p:nvSpPr>
        <p:spPr>
          <a:xfrm>
            <a:off x="609600" y="6014334"/>
            <a:ext cx="7924800" cy="523220"/>
          </a:xfrm>
          <a:prstGeom prst="rect">
            <a:avLst/>
          </a:prstGeom>
          <a:noFill/>
        </p:spPr>
        <p:txBody>
          <a:bodyPr wrap="square">
            <a:spAutoFit/>
          </a:bodyPr>
          <a:lstStyle/>
          <a:p>
            <a:pPr marL="290513" indent="-290513">
              <a:spcBef>
                <a:spcPts val="0"/>
              </a:spcBef>
              <a:spcAft>
                <a:spcPts val="600"/>
              </a:spcAft>
            </a:pPr>
            <a:r>
              <a:rPr lang="en-US" sz="1400" dirty="0"/>
              <a:t>If the work is part of a certified project, the Certified Project Name should be included. The project name is the one used when requesting C2 appropriations and/or the project’s PCC certification documents.  </a:t>
            </a:r>
          </a:p>
        </p:txBody>
      </p:sp>
    </p:spTree>
    <p:extLst>
      <p:ext uri="{BB962C8B-B14F-4D97-AF65-F5344CB8AC3E}">
        <p14:creationId xmlns:p14="http://schemas.microsoft.com/office/powerpoint/2010/main" val="4220400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57</a:t>
            </a:fld>
            <a:endParaRPr lang="en-US"/>
          </a:p>
        </p:txBody>
      </p:sp>
      <p:sp>
        <p:nvSpPr>
          <p:cNvPr id="8" name="Title 7">
            <a:extLst>
              <a:ext uri="{FF2B5EF4-FFF2-40B4-BE49-F238E27FC236}">
                <a16:creationId xmlns:a16="http://schemas.microsoft.com/office/drawing/2014/main" id="{0A3FBFE0-3788-CDA7-C101-12425A29DD96}"/>
              </a:ext>
            </a:extLst>
          </p:cNvPr>
          <p:cNvSpPr>
            <a:spLocks noGrp="1"/>
          </p:cNvSpPr>
          <p:nvPr>
            <p:ph type="title"/>
          </p:nvPr>
        </p:nvSpPr>
        <p:spPr/>
        <p:txBody>
          <a:bodyPr/>
          <a:lstStyle/>
          <a:p>
            <a:r>
              <a:rPr lang="en-US" sz="2400" kern="1200" dirty="0">
                <a:solidFill>
                  <a:schemeClr val="bg1"/>
                </a:solidFill>
                <a:effectLst/>
                <a:latin typeface="+mj-lt"/>
                <a:ea typeface="+mj-ea"/>
                <a:cs typeface="+mj-cs"/>
              </a:rPr>
              <a:t>Exhibit A – </a:t>
            </a:r>
            <a:r>
              <a:rPr lang="en-US" dirty="0"/>
              <a:t>Scope of Work – Purpose Example</a:t>
            </a:r>
          </a:p>
        </p:txBody>
      </p:sp>
      <p:pic>
        <p:nvPicPr>
          <p:cNvPr id="19" name="Picture 18">
            <a:extLst>
              <a:ext uri="{FF2B5EF4-FFF2-40B4-BE49-F238E27FC236}">
                <a16:creationId xmlns:a16="http://schemas.microsoft.com/office/drawing/2014/main" id="{036F8609-9ABC-E799-F996-E56ED83EF9CA}"/>
              </a:ext>
            </a:extLst>
          </p:cNvPr>
          <p:cNvPicPr>
            <a:picLocks noChangeAspect="1"/>
          </p:cNvPicPr>
          <p:nvPr/>
        </p:nvPicPr>
        <p:blipFill>
          <a:blip r:embed="rId2"/>
          <a:stretch>
            <a:fillRect/>
          </a:stretch>
        </p:blipFill>
        <p:spPr>
          <a:xfrm>
            <a:off x="1066800" y="1371600"/>
            <a:ext cx="6829425" cy="2428875"/>
          </a:xfrm>
          <a:prstGeom prst="rect">
            <a:avLst/>
          </a:prstGeom>
        </p:spPr>
      </p:pic>
    </p:spTree>
    <p:extLst>
      <p:ext uri="{BB962C8B-B14F-4D97-AF65-F5344CB8AC3E}">
        <p14:creationId xmlns:p14="http://schemas.microsoft.com/office/powerpoint/2010/main" val="1448708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7" y="4229794"/>
            <a:ext cx="8229600" cy="1751214"/>
          </a:xfrm>
        </p:spPr>
        <p:txBody>
          <a:bodyPr>
            <a:normAutofit fontScale="85000" lnSpcReduction="10000"/>
          </a:bodyPr>
          <a:lstStyle/>
          <a:p>
            <a:pPr marL="290513" indent="-290513">
              <a:spcBef>
                <a:spcPts val="0"/>
              </a:spcBef>
              <a:spcAft>
                <a:spcPts val="600"/>
              </a:spcAft>
            </a:pPr>
            <a:r>
              <a:rPr lang="en-US" sz="2400" dirty="0"/>
              <a:t>Exhibit A – Scope of Work - Section II includes a statement that prefaces the deliverable tables that is a required part of the contract template,.  </a:t>
            </a:r>
          </a:p>
          <a:p>
            <a:pPr marL="290513" indent="-290513">
              <a:spcBef>
                <a:spcPts val="0"/>
              </a:spcBef>
              <a:spcAft>
                <a:spcPts val="600"/>
              </a:spcAft>
            </a:pPr>
            <a:endParaRPr lang="en-US" sz="2400" dirty="0"/>
          </a:p>
          <a:p>
            <a:pPr marL="290513" indent="-290513">
              <a:spcBef>
                <a:spcPts val="0"/>
              </a:spcBef>
              <a:spcAft>
                <a:spcPts val="600"/>
              </a:spcAft>
            </a:pPr>
            <a:r>
              <a:rPr lang="en-US" sz="2400" dirty="0"/>
              <a:t>The highlighted text are directions to the contract author only and should be deleted.  </a:t>
            </a:r>
          </a:p>
          <a:p>
            <a:pPr marL="857250" lvl="1" indent="-457200">
              <a:spcBef>
                <a:spcPts val="0"/>
              </a:spcBef>
              <a:spcAft>
                <a:spcPts val="1800"/>
              </a:spcAft>
              <a:buAutoNum type="arabicPeriod" startAt="2"/>
            </a:pPr>
            <a:endParaRPr lang="en-US" sz="2400" dirty="0"/>
          </a:p>
        </p:txBody>
      </p:sp>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58</a:t>
            </a:fld>
            <a:endParaRPr lang="en-US"/>
          </a:p>
        </p:txBody>
      </p:sp>
      <p:sp>
        <p:nvSpPr>
          <p:cNvPr id="5" name="Content Placeholder 2">
            <a:extLst>
              <a:ext uri="{FF2B5EF4-FFF2-40B4-BE49-F238E27FC236}">
                <a16:creationId xmlns:a16="http://schemas.microsoft.com/office/drawing/2014/main" id="{FBB044FA-5308-4C5E-9C17-82D1C4798A0F}"/>
              </a:ext>
            </a:extLst>
          </p:cNvPr>
          <p:cNvSpPr txBox="1">
            <a:spLocks/>
          </p:cNvSpPr>
          <p:nvPr/>
        </p:nvSpPr>
        <p:spPr>
          <a:xfrm>
            <a:off x="533400" y="990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3" indent="-290513">
              <a:spcBef>
                <a:spcPts val="0"/>
              </a:spcBef>
              <a:spcAft>
                <a:spcPts val="600"/>
              </a:spcAft>
            </a:pPr>
            <a:endParaRPr lang="en-US" sz="2000" dirty="0"/>
          </a:p>
        </p:txBody>
      </p:sp>
      <p:pic>
        <p:nvPicPr>
          <p:cNvPr id="7" name="Picture 6">
            <a:extLst>
              <a:ext uri="{FF2B5EF4-FFF2-40B4-BE49-F238E27FC236}">
                <a16:creationId xmlns:a16="http://schemas.microsoft.com/office/drawing/2014/main" id="{183E4D8E-3C0F-4F50-8F49-27B01E6E9173}"/>
              </a:ext>
            </a:extLst>
          </p:cNvPr>
          <p:cNvPicPr>
            <a:picLocks noChangeAspect="1"/>
          </p:cNvPicPr>
          <p:nvPr/>
        </p:nvPicPr>
        <p:blipFill>
          <a:blip r:embed="rId2"/>
          <a:stretch>
            <a:fillRect/>
          </a:stretch>
        </p:blipFill>
        <p:spPr>
          <a:xfrm>
            <a:off x="1027987" y="972589"/>
            <a:ext cx="7086600" cy="2849562"/>
          </a:xfrm>
          <a:prstGeom prst="rect">
            <a:avLst/>
          </a:prstGeom>
        </p:spPr>
      </p:pic>
      <p:sp>
        <p:nvSpPr>
          <p:cNvPr id="10" name="Title 9">
            <a:extLst>
              <a:ext uri="{FF2B5EF4-FFF2-40B4-BE49-F238E27FC236}">
                <a16:creationId xmlns:a16="http://schemas.microsoft.com/office/drawing/2014/main" id="{03B264D0-C7AE-4800-F96C-2D340B3E277C}"/>
              </a:ext>
            </a:extLst>
          </p:cNvPr>
          <p:cNvSpPr>
            <a:spLocks noGrp="1"/>
          </p:cNvSpPr>
          <p:nvPr>
            <p:ph type="title"/>
          </p:nvPr>
        </p:nvSpPr>
        <p:spPr>
          <a:xfrm>
            <a:off x="457200" y="327819"/>
            <a:ext cx="7696200" cy="563562"/>
          </a:xfrm>
        </p:spPr>
        <p:txBody>
          <a:bodyPr>
            <a:normAutofit fontScale="90000"/>
          </a:bodyPr>
          <a:lstStyle/>
          <a:p>
            <a:r>
              <a:rPr lang="en-US" sz="2400" kern="1200" dirty="0">
                <a:solidFill>
                  <a:schemeClr val="bg1"/>
                </a:solidFill>
                <a:effectLst/>
                <a:latin typeface="+mj-lt"/>
                <a:ea typeface="+mj-ea"/>
                <a:cs typeface="+mj-cs"/>
              </a:rPr>
              <a:t>Exhibit A – Scope of</a:t>
            </a:r>
            <a:r>
              <a:rPr lang="en-US" sz="2400" kern="1200" baseline="0" dirty="0">
                <a:solidFill>
                  <a:schemeClr val="bg1"/>
                </a:solidFill>
                <a:effectLst/>
                <a:latin typeface="+mj-lt"/>
                <a:ea typeface="+mj-ea"/>
                <a:cs typeface="+mj-cs"/>
              </a:rPr>
              <a:t> Work – </a:t>
            </a:r>
            <a:r>
              <a:rPr lang="en-US" dirty="0"/>
              <a:t>Deliverables Template and Guidance</a:t>
            </a:r>
            <a:r>
              <a:rPr lang="en-US" baseline="0" dirty="0"/>
              <a:t> </a:t>
            </a:r>
            <a:endParaRPr lang="en-US" dirty="0"/>
          </a:p>
        </p:txBody>
      </p:sp>
    </p:spTree>
    <p:extLst>
      <p:ext uri="{BB962C8B-B14F-4D97-AF65-F5344CB8AC3E}">
        <p14:creationId xmlns:p14="http://schemas.microsoft.com/office/powerpoint/2010/main" val="1117875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6522"/>
            <a:ext cx="8229600" cy="5542878"/>
          </a:xfrm>
        </p:spPr>
        <p:txBody>
          <a:bodyPr>
            <a:normAutofit fontScale="92500"/>
          </a:bodyPr>
          <a:lstStyle/>
          <a:p>
            <a:pPr>
              <a:lnSpc>
                <a:spcPct val="120000"/>
              </a:lnSpc>
              <a:spcBef>
                <a:spcPts val="0"/>
              </a:spcBef>
              <a:spcAft>
                <a:spcPts val="1200"/>
              </a:spcAft>
            </a:pPr>
            <a:r>
              <a:rPr lang="en-US" sz="1800" dirty="0"/>
              <a:t>Most contracts received by EPMO are fixed price contracts, a few are time and materials based.</a:t>
            </a:r>
          </a:p>
          <a:p>
            <a:pPr>
              <a:lnSpc>
                <a:spcPct val="120000"/>
              </a:lnSpc>
              <a:spcBef>
                <a:spcPts val="0"/>
              </a:spcBef>
              <a:spcAft>
                <a:spcPts val="1200"/>
              </a:spcAft>
            </a:pPr>
            <a:r>
              <a:rPr lang="en-US" sz="1800" dirty="0"/>
              <a:t>A fixed price deliverable has a set price and the Contractor is accountable for completing the deliverable for the agreed amount by a specific date.  A specific due date (not a duration of services) should be used for fixed price deliverables.  </a:t>
            </a:r>
          </a:p>
          <a:p>
            <a:pPr lvl="1">
              <a:lnSpc>
                <a:spcPct val="120000"/>
              </a:lnSpc>
              <a:spcBef>
                <a:spcPts val="0"/>
              </a:spcBef>
              <a:spcAft>
                <a:spcPts val="1200"/>
              </a:spcAft>
            </a:pPr>
            <a:r>
              <a:rPr lang="en-US" sz="1800" dirty="0"/>
              <a:t>Example - Total Compensation Amount Not to Exceed $XXXXX including/excluding GRT to be paid in full upon review and acceptance.</a:t>
            </a:r>
          </a:p>
          <a:p>
            <a:pPr>
              <a:lnSpc>
                <a:spcPct val="120000"/>
              </a:lnSpc>
              <a:spcBef>
                <a:spcPts val="0"/>
              </a:spcBef>
              <a:spcAft>
                <a:spcPts val="1200"/>
              </a:spcAft>
            </a:pPr>
            <a:r>
              <a:rPr lang="en-US" sz="1800" dirty="0"/>
              <a:t>A time and materials (T&amp;M) deliverable is paid incrementally at a specific rate. The compensation should provide the frequency of payment and the rate each payment is based.  A duration of services can be used for the deliverable due date. </a:t>
            </a:r>
          </a:p>
          <a:p>
            <a:pPr lvl="1">
              <a:lnSpc>
                <a:spcPct val="120000"/>
              </a:lnSpc>
              <a:spcBef>
                <a:spcPts val="0"/>
              </a:spcBef>
              <a:spcAft>
                <a:spcPts val="1200"/>
              </a:spcAft>
            </a:pPr>
            <a:r>
              <a:rPr lang="en-US" sz="1800" dirty="0"/>
              <a:t>Example - Total Compensation Amount Not to Exceed $XXXXX including/excluding GRT, To Be Paid Monthly at $XXXXX/hour, Total Hours Not to Exceed XXXXX.</a:t>
            </a:r>
          </a:p>
          <a:p>
            <a:pPr lvl="1">
              <a:lnSpc>
                <a:spcPct val="120000"/>
              </a:lnSpc>
              <a:spcBef>
                <a:spcPts val="0"/>
              </a:spcBef>
              <a:spcAft>
                <a:spcPts val="1200"/>
              </a:spcAft>
            </a:pPr>
            <a:r>
              <a:rPr lang="en-US" sz="1800" dirty="0"/>
              <a:t>Example - Total Compensation Amount Not to Exceed $XXXXX including/excluding GRT, to be paid monthly at $XXXXX/per month not to exceed 12 months. </a:t>
            </a:r>
          </a:p>
        </p:txBody>
      </p:sp>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59</a:t>
            </a:fld>
            <a:endParaRPr lang="en-US"/>
          </a:p>
        </p:txBody>
      </p:sp>
      <p:sp>
        <p:nvSpPr>
          <p:cNvPr id="6" name="Title 5">
            <a:extLst>
              <a:ext uri="{FF2B5EF4-FFF2-40B4-BE49-F238E27FC236}">
                <a16:creationId xmlns:a16="http://schemas.microsoft.com/office/drawing/2014/main" id="{E6EE6AA3-E168-99FF-0AAD-24F4E7E518AE}"/>
              </a:ext>
            </a:extLst>
          </p:cNvPr>
          <p:cNvSpPr>
            <a:spLocks noGrp="1"/>
          </p:cNvSpPr>
          <p:nvPr>
            <p:ph type="title"/>
          </p:nvPr>
        </p:nvSpPr>
        <p:spPr/>
        <p:txBody>
          <a:bodyPr/>
          <a:lstStyle/>
          <a:p>
            <a:r>
              <a:rPr lang="en-US" dirty="0"/>
              <a:t>Contract Review: Fixed Price % Time and Materials</a:t>
            </a:r>
          </a:p>
        </p:txBody>
      </p:sp>
    </p:spTree>
    <p:extLst>
      <p:ext uri="{BB962C8B-B14F-4D97-AF65-F5344CB8AC3E}">
        <p14:creationId xmlns:p14="http://schemas.microsoft.com/office/powerpoint/2010/main" val="114352901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E3BD6A-F312-495C-A978-57033639DFA3}"/>
              </a:ext>
            </a:extLst>
          </p:cNvPr>
          <p:cNvSpPr>
            <a:spLocks noGrp="1"/>
          </p:cNvSpPr>
          <p:nvPr>
            <p:ph type="sldNum" sz="quarter" idx="12"/>
          </p:nvPr>
        </p:nvSpPr>
        <p:spPr/>
        <p:txBody>
          <a:bodyPr/>
          <a:lstStyle/>
          <a:p>
            <a:fld id="{4D01ED7E-E0D3-4834-A753-F3CD50758E76}" type="slidenum">
              <a:rPr lang="en-US" smtClean="0"/>
              <a:t>6</a:t>
            </a:fld>
            <a:endParaRPr lang="en-US"/>
          </a:p>
        </p:txBody>
      </p:sp>
      <p:pic>
        <p:nvPicPr>
          <p:cNvPr id="8" name="Picture 7">
            <a:extLst>
              <a:ext uri="{FF2B5EF4-FFF2-40B4-BE49-F238E27FC236}">
                <a16:creationId xmlns:a16="http://schemas.microsoft.com/office/drawing/2014/main" id="{04808D87-F5DF-4386-B310-F4548C6333BD}"/>
              </a:ext>
            </a:extLst>
          </p:cNvPr>
          <p:cNvPicPr>
            <a:picLocks noChangeAspect="1"/>
          </p:cNvPicPr>
          <p:nvPr/>
        </p:nvPicPr>
        <p:blipFill>
          <a:blip r:embed="rId2"/>
          <a:stretch>
            <a:fillRect/>
          </a:stretch>
        </p:blipFill>
        <p:spPr>
          <a:xfrm>
            <a:off x="1574006" y="1066800"/>
            <a:ext cx="5995987" cy="4419600"/>
          </a:xfrm>
          <a:prstGeom prst="rect">
            <a:avLst/>
          </a:prstGeom>
        </p:spPr>
      </p:pic>
      <p:sp>
        <p:nvSpPr>
          <p:cNvPr id="5" name="Title 4">
            <a:extLst>
              <a:ext uri="{FF2B5EF4-FFF2-40B4-BE49-F238E27FC236}">
                <a16:creationId xmlns:a16="http://schemas.microsoft.com/office/drawing/2014/main" id="{48ADA223-4524-BCCA-58AA-9A728CF9790F}"/>
              </a:ext>
            </a:extLst>
          </p:cNvPr>
          <p:cNvSpPr>
            <a:spLocks noGrp="1"/>
          </p:cNvSpPr>
          <p:nvPr>
            <p:ph type="title"/>
          </p:nvPr>
        </p:nvSpPr>
        <p:spPr/>
        <p:txBody>
          <a:bodyPr/>
          <a:lstStyle/>
          <a:p>
            <a:r>
              <a:rPr lang="en-US" dirty="0"/>
              <a:t>Contract Review: Changes to Ts &amp; Cs</a:t>
            </a:r>
          </a:p>
        </p:txBody>
      </p:sp>
    </p:spTree>
    <p:extLst>
      <p:ext uri="{BB962C8B-B14F-4D97-AF65-F5344CB8AC3E}">
        <p14:creationId xmlns:p14="http://schemas.microsoft.com/office/powerpoint/2010/main" val="3785047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60</a:t>
            </a:fld>
            <a:endParaRPr lang="en-US"/>
          </a:p>
        </p:txBody>
      </p:sp>
      <p:pic>
        <p:nvPicPr>
          <p:cNvPr id="7" name="Picture 6">
            <a:extLst>
              <a:ext uri="{FF2B5EF4-FFF2-40B4-BE49-F238E27FC236}">
                <a16:creationId xmlns:a16="http://schemas.microsoft.com/office/drawing/2014/main" id="{D14BFB2A-2605-4B98-9B2A-F44E0893AE66}"/>
              </a:ext>
            </a:extLst>
          </p:cNvPr>
          <p:cNvPicPr>
            <a:picLocks noChangeAspect="1"/>
          </p:cNvPicPr>
          <p:nvPr/>
        </p:nvPicPr>
        <p:blipFill>
          <a:blip r:embed="rId2"/>
          <a:stretch>
            <a:fillRect/>
          </a:stretch>
        </p:blipFill>
        <p:spPr>
          <a:xfrm>
            <a:off x="544461" y="1295400"/>
            <a:ext cx="8166544" cy="4673273"/>
          </a:xfrm>
          <a:prstGeom prst="rect">
            <a:avLst/>
          </a:prstGeom>
        </p:spPr>
      </p:pic>
      <p:sp>
        <p:nvSpPr>
          <p:cNvPr id="8" name="Title 7">
            <a:extLst>
              <a:ext uri="{FF2B5EF4-FFF2-40B4-BE49-F238E27FC236}">
                <a16:creationId xmlns:a16="http://schemas.microsoft.com/office/drawing/2014/main" id="{2C264786-167F-D6AA-D67D-B775F4F52607}"/>
              </a:ext>
            </a:extLst>
          </p:cNvPr>
          <p:cNvSpPr>
            <a:spLocks noGrp="1"/>
          </p:cNvSpPr>
          <p:nvPr>
            <p:ph type="title"/>
          </p:nvPr>
        </p:nvSpPr>
        <p:spPr/>
        <p:txBody>
          <a:bodyPr/>
          <a:lstStyle/>
          <a:p>
            <a:r>
              <a:rPr lang="en-US" dirty="0"/>
              <a:t>Contract Review: Deliverables </a:t>
            </a:r>
            <a:r>
              <a:rPr lang="en-US" sz="2400" kern="1200" dirty="0">
                <a:solidFill>
                  <a:schemeClr val="bg1"/>
                </a:solidFill>
                <a:effectLst/>
                <a:latin typeface="+mj-lt"/>
                <a:ea typeface="+mj-ea"/>
                <a:cs typeface="+mj-cs"/>
              </a:rPr>
              <a:t>Template</a:t>
            </a:r>
            <a:endParaRPr lang="en-US" dirty="0"/>
          </a:p>
        </p:txBody>
      </p:sp>
    </p:spTree>
    <p:extLst>
      <p:ext uri="{BB962C8B-B14F-4D97-AF65-F5344CB8AC3E}">
        <p14:creationId xmlns:p14="http://schemas.microsoft.com/office/powerpoint/2010/main" val="1615919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7919"/>
            <a:ext cx="8229600" cy="1065213"/>
          </a:xfrm>
        </p:spPr>
        <p:txBody>
          <a:bodyPr>
            <a:normAutofit/>
          </a:bodyPr>
          <a:lstStyle/>
          <a:p>
            <a:pPr>
              <a:spcBef>
                <a:spcPts val="0"/>
              </a:spcBef>
              <a:spcAft>
                <a:spcPts val="600"/>
              </a:spcAft>
            </a:pPr>
            <a:r>
              <a:rPr lang="en-US" sz="2000" dirty="0"/>
              <a:t>Deliverable Name – the name listed above the table should match the name listed in the table.  Make sure that the deliverable is correctly numbered or lettered.</a:t>
            </a:r>
          </a:p>
        </p:txBody>
      </p:sp>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61</a:t>
            </a:fld>
            <a:endParaRPr lang="en-US"/>
          </a:p>
        </p:txBody>
      </p:sp>
      <p:pic>
        <p:nvPicPr>
          <p:cNvPr id="7" name="Picture 6">
            <a:extLst>
              <a:ext uri="{FF2B5EF4-FFF2-40B4-BE49-F238E27FC236}">
                <a16:creationId xmlns:a16="http://schemas.microsoft.com/office/drawing/2014/main" id="{55C6B963-D9C7-44B9-B038-E26691270E6A}"/>
              </a:ext>
            </a:extLst>
          </p:cNvPr>
          <p:cNvPicPr>
            <a:picLocks noChangeAspect="1"/>
          </p:cNvPicPr>
          <p:nvPr/>
        </p:nvPicPr>
        <p:blipFill>
          <a:blip r:embed="rId2"/>
          <a:stretch>
            <a:fillRect/>
          </a:stretch>
        </p:blipFill>
        <p:spPr>
          <a:xfrm>
            <a:off x="838200" y="2133600"/>
            <a:ext cx="7010400" cy="702468"/>
          </a:xfrm>
          <a:prstGeom prst="rect">
            <a:avLst/>
          </a:prstGeom>
        </p:spPr>
      </p:pic>
      <p:pic>
        <p:nvPicPr>
          <p:cNvPr id="9" name="Picture 8">
            <a:extLst>
              <a:ext uri="{FF2B5EF4-FFF2-40B4-BE49-F238E27FC236}">
                <a16:creationId xmlns:a16="http://schemas.microsoft.com/office/drawing/2014/main" id="{EE9359EF-0610-4F99-A751-3DCB97A3B724}"/>
              </a:ext>
            </a:extLst>
          </p:cNvPr>
          <p:cNvPicPr>
            <a:picLocks noChangeAspect="1"/>
          </p:cNvPicPr>
          <p:nvPr/>
        </p:nvPicPr>
        <p:blipFill rotWithShape="1">
          <a:blip r:embed="rId3"/>
          <a:srcRect r="2929"/>
          <a:stretch/>
        </p:blipFill>
        <p:spPr>
          <a:xfrm>
            <a:off x="1404559" y="2901711"/>
            <a:ext cx="2372484" cy="3395107"/>
          </a:xfrm>
          <a:prstGeom prst="rect">
            <a:avLst/>
          </a:prstGeom>
        </p:spPr>
      </p:pic>
      <p:sp>
        <p:nvSpPr>
          <p:cNvPr id="5" name="Title 4">
            <a:extLst>
              <a:ext uri="{FF2B5EF4-FFF2-40B4-BE49-F238E27FC236}">
                <a16:creationId xmlns:a16="http://schemas.microsoft.com/office/drawing/2014/main" id="{659B9054-2CF4-770E-5D14-413427EA50DA}"/>
              </a:ext>
            </a:extLst>
          </p:cNvPr>
          <p:cNvSpPr>
            <a:spLocks noGrp="1"/>
          </p:cNvSpPr>
          <p:nvPr>
            <p:ph type="title"/>
          </p:nvPr>
        </p:nvSpPr>
        <p:spPr/>
        <p:txBody>
          <a:bodyPr/>
          <a:lstStyle/>
          <a:p>
            <a:r>
              <a:rPr lang="en-US" dirty="0"/>
              <a:t>Contract Review: Deliverables </a:t>
            </a:r>
            <a:r>
              <a:rPr lang="en-US" sz="2400" kern="1200" dirty="0">
                <a:solidFill>
                  <a:schemeClr val="bg1"/>
                </a:solidFill>
                <a:effectLst/>
                <a:latin typeface="+mj-lt"/>
                <a:ea typeface="+mj-ea"/>
                <a:cs typeface="+mj-cs"/>
              </a:rPr>
              <a:t>Name</a:t>
            </a:r>
            <a:endParaRPr lang="en-US" dirty="0"/>
          </a:p>
        </p:txBody>
      </p:sp>
    </p:spTree>
    <p:extLst>
      <p:ext uri="{BB962C8B-B14F-4D97-AF65-F5344CB8AC3E}">
        <p14:creationId xmlns:p14="http://schemas.microsoft.com/office/powerpoint/2010/main" val="473541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7919"/>
            <a:ext cx="4419600" cy="4891881"/>
          </a:xfrm>
        </p:spPr>
        <p:txBody>
          <a:bodyPr>
            <a:normAutofit lnSpcReduction="10000"/>
          </a:bodyPr>
          <a:lstStyle/>
          <a:p>
            <a:pPr>
              <a:spcBef>
                <a:spcPts val="0"/>
              </a:spcBef>
              <a:spcAft>
                <a:spcPts val="600"/>
              </a:spcAft>
            </a:pPr>
            <a:r>
              <a:rPr lang="en-US" sz="2000" dirty="0"/>
              <a:t>Insert the actual date this deliverable is due. </a:t>
            </a:r>
          </a:p>
          <a:p>
            <a:pPr>
              <a:spcBef>
                <a:spcPts val="0"/>
              </a:spcBef>
              <a:spcAft>
                <a:spcPts val="600"/>
              </a:spcAft>
            </a:pPr>
            <a:r>
              <a:rPr lang="en-US" sz="2000" dirty="0"/>
              <a:t>If an actual date is not available, enter a no later than date.</a:t>
            </a:r>
          </a:p>
          <a:p>
            <a:pPr>
              <a:spcBef>
                <a:spcPts val="0"/>
              </a:spcBef>
              <a:spcAft>
                <a:spcPts val="600"/>
              </a:spcAft>
            </a:pPr>
            <a:r>
              <a:rPr lang="en-US" sz="2000" dirty="0"/>
              <a:t>A duration of time is acceptable if services are to be performed and paid incrementally.  </a:t>
            </a:r>
          </a:p>
          <a:p>
            <a:pPr>
              <a:spcBef>
                <a:spcPts val="0"/>
              </a:spcBef>
              <a:spcAft>
                <a:spcPts val="600"/>
              </a:spcAft>
            </a:pPr>
            <a:r>
              <a:rPr lang="en-US" sz="2000" dirty="0"/>
              <a:t>NOTE - An Amendment to the contract is </a:t>
            </a:r>
            <a:r>
              <a:rPr lang="en-US" sz="2000" b="1" i="1" u="sng" dirty="0"/>
              <a:t>not</a:t>
            </a:r>
            <a:r>
              <a:rPr lang="en-US" sz="2000" dirty="0"/>
              <a:t> required if the change to any deliverable Due Date does not require an extension of Article 5 termination date.   </a:t>
            </a:r>
          </a:p>
          <a:p>
            <a:pPr lvl="1">
              <a:spcBef>
                <a:spcPts val="0"/>
              </a:spcBef>
              <a:spcAft>
                <a:spcPts val="600"/>
              </a:spcAft>
            </a:pPr>
            <a:r>
              <a:rPr lang="en-US" sz="1800" dirty="0"/>
              <a:t>This provides the Agency and Contractor the opportunity to mutual agree and manage the performance of the contract.</a:t>
            </a:r>
          </a:p>
        </p:txBody>
      </p:sp>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62</a:t>
            </a:fld>
            <a:endParaRPr lang="en-US"/>
          </a:p>
        </p:txBody>
      </p:sp>
      <p:pic>
        <p:nvPicPr>
          <p:cNvPr id="6" name="Picture 5">
            <a:extLst>
              <a:ext uri="{FF2B5EF4-FFF2-40B4-BE49-F238E27FC236}">
                <a16:creationId xmlns:a16="http://schemas.microsoft.com/office/drawing/2014/main" id="{01CD594E-B9D3-4475-A1F6-E825D6DDBF04}"/>
              </a:ext>
            </a:extLst>
          </p:cNvPr>
          <p:cNvPicPr>
            <a:picLocks noChangeAspect="1"/>
          </p:cNvPicPr>
          <p:nvPr/>
        </p:nvPicPr>
        <p:blipFill>
          <a:blip r:embed="rId2"/>
          <a:stretch>
            <a:fillRect/>
          </a:stretch>
        </p:blipFill>
        <p:spPr>
          <a:xfrm>
            <a:off x="5638800" y="1127919"/>
            <a:ext cx="2571750" cy="4772025"/>
          </a:xfrm>
          <a:prstGeom prst="rect">
            <a:avLst/>
          </a:prstGeom>
        </p:spPr>
      </p:pic>
      <p:sp>
        <p:nvSpPr>
          <p:cNvPr id="7" name="Title 6">
            <a:extLst>
              <a:ext uri="{FF2B5EF4-FFF2-40B4-BE49-F238E27FC236}">
                <a16:creationId xmlns:a16="http://schemas.microsoft.com/office/drawing/2014/main" id="{8DE9BB0D-2447-ED78-5A49-6BCAFD26A494}"/>
              </a:ext>
            </a:extLst>
          </p:cNvPr>
          <p:cNvSpPr>
            <a:spLocks noGrp="1"/>
          </p:cNvSpPr>
          <p:nvPr>
            <p:ph type="title"/>
          </p:nvPr>
        </p:nvSpPr>
        <p:spPr/>
        <p:txBody>
          <a:bodyPr/>
          <a:lstStyle/>
          <a:p>
            <a:r>
              <a:rPr lang="en-US" dirty="0"/>
              <a:t>Contract Review: Due Date</a:t>
            </a:r>
          </a:p>
        </p:txBody>
      </p:sp>
    </p:spTree>
    <p:extLst>
      <p:ext uri="{BB962C8B-B14F-4D97-AF65-F5344CB8AC3E}">
        <p14:creationId xmlns:p14="http://schemas.microsoft.com/office/powerpoint/2010/main" val="3019424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6823"/>
            <a:ext cx="2895600" cy="4049676"/>
          </a:xfrm>
        </p:spPr>
        <p:txBody>
          <a:bodyPr>
            <a:normAutofit fontScale="92500"/>
          </a:bodyPr>
          <a:lstStyle/>
          <a:p>
            <a:pPr>
              <a:spcBef>
                <a:spcPts val="0"/>
              </a:spcBef>
              <a:spcAft>
                <a:spcPts val="600"/>
              </a:spcAft>
            </a:pPr>
            <a:r>
              <a:rPr lang="en-US" sz="2000" dirty="0"/>
              <a:t>The Total Compensation of all Deliverables will be added and verified against Article 3, B. Payment by both EPMO and GSD/CRB.  </a:t>
            </a:r>
          </a:p>
          <a:p>
            <a:pPr>
              <a:spcBef>
                <a:spcPts val="0"/>
              </a:spcBef>
              <a:spcAft>
                <a:spcPts val="600"/>
              </a:spcAft>
            </a:pPr>
            <a:r>
              <a:rPr lang="en-US" sz="2000" dirty="0"/>
              <a:t>The inclusion/exclusion of GRT should align with Article 3, C. Taxes. </a:t>
            </a:r>
          </a:p>
          <a:p>
            <a:pPr>
              <a:spcBef>
                <a:spcPts val="0"/>
              </a:spcBef>
              <a:spcAft>
                <a:spcPts val="600"/>
              </a:spcAft>
            </a:pPr>
            <a:r>
              <a:rPr lang="en-US" sz="2000" dirty="0"/>
              <a:t>Retainage should align with Article 3 D. Retainage   </a:t>
            </a:r>
          </a:p>
        </p:txBody>
      </p:sp>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63</a:t>
            </a:fld>
            <a:endParaRPr lang="en-US"/>
          </a:p>
        </p:txBody>
      </p:sp>
      <p:pic>
        <p:nvPicPr>
          <p:cNvPr id="6" name="Picture 5">
            <a:extLst>
              <a:ext uri="{FF2B5EF4-FFF2-40B4-BE49-F238E27FC236}">
                <a16:creationId xmlns:a16="http://schemas.microsoft.com/office/drawing/2014/main" id="{08BD0E55-6BBB-4585-A315-ABC52F143D35}"/>
              </a:ext>
            </a:extLst>
          </p:cNvPr>
          <p:cNvPicPr>
            <a:picLocks noChangeAspect="1"/>
          </p:cNvPicPr>
          <p:nvPr/>
        </p:nvPicPr>
        <p:blipFill>
          <a:blip r:embed="rId2"/>
          <a:stretch>
            <a:fillRect/>
          </a:stretch>
        </p:blipFill>
        <p:spPr>
          <a:xfrm>
            <a:off x="4953000" y="1143000"/>
            <a:ext cx="3540952" cy="4419600"/>
          </a:xfrm>
          <a:prstGeom prst="rect">
            <a:avLst/>
          </a:prstGeom>
        </p:spPr>
      </p:pic>
      <p:sp>
        <p:nvSpPr>
          <p:cNvPr id="7" name="Title 6">
            <a:extLst>
              <a:ext uri="{FF2B5EF4-FFF2-40B4-BE49-F238E27FC236}">
                <a16:creationId xmlns:a16="http://schemas.microsoft.com/office/drawing/2014/main" id="{AC569534-158E-B6DB-F189-3CDE7E6E942A}"/>
              </a:ext>
            </a:extLst>
          </p:cNvPr>
          <p:cNvSpPr>
            <a:spLocks noGrp="1"/>
          </p:cNvSpPr>
          <p:nvPr>
            <p:ph type="title"/>
          </p:nvPr>
        </p:nvSpPr>
        <p:spPr/>
        <p:txBody>
          <a:bodyPr/>
          <a:lstStyle/>
          <a:p>
            <a:r>
              <a:rPr lang="en-US" dirty="0"/>
              <a:t>Contract Review: Compensation</a:t>
            </a:r>
          </a:p>
        </p:txBody>
      </p:sp>
    </p:spTree>
    <p:extLst>
      <p:ext uri="{BB962C8B-B14F-4D97-AF65-F5344CB8AC3E}">
        <p14:creationId xmlns:p14="http://schemas.microsoft.com/office/powerpoint/2010/main" val="302632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82332"/>
            <a:ext cx="8229600" cy="533718"/>
          </a:xfrm>
        </p:spPr>
        <p:txBody>
          <a:bodyPr>
            <a:normAutofit/>
          </a:bodyPr>
          <a:lstStyle/>
          <a:p>
            <a:pPr>
              <a:spcBef>
                <a:spcPts val="0"/>
              </a:spcBef>
              <a:spcAft>
                <a:spcPts val="600"/>
              </a:spcAft>
            </a:pPr>
            <a:r>
              <a:rPr lang="en-US" sz="2000" dirty="0"/>
              <a:t>Task Item, Sub Tasks and Description</a:t>
            </a:r>
          </a:p>
          <a:p>
            <a:pPr marL="857250" lvl="1" indent="-457200">
              <a:spcBef>
                <a:spcPts val="0"/>
              </a:spcBef>
              <a:spcAft>
                <a:spcPts val="1800"/>
              </a:spcAft>
              <a:buAutoNum type="arabicPeriod" startAt="2"/>
            </a:pPr>
            <a:endParaRPr lang="en-US" sz="2400" dirty="0"/>
          </a:p>
        </p:txBody>
      </p:sp>
      <p:sp>
        <p:nvSpPr>
          <p:cNvPr id="4" name="Slide Number Placeholder 3">
            <a:extLst>
              <a:ext uri="{FF2B5EF4-FFF2-40B4-BE49-F238E27FC236}">
                <a16:creationId xmlns:a16="http://schemas.microsoft.com/office/drawing/2014/main" id="{66F99BCF-87D7-4F5B-B938-B404ADAF197A}"/>
              </a:ext>
            </a:extLst>
          </p:cNvPr>
          <p:cNvSpPr>
            <a:spLocks noGrp="1"/>
          </p:cNvSpPr>
          <p:nvPr>
            <p:ph type="sldNum" sz="quarter" idx="12"/>
          </p:nvPr>
        </p:nvSpPr>
        <p:spPr/>
        <p:txBody>
          <a:bodyPr/>
          <a:lstStyle/>
          <a:p>
            <a:fld id="{4D01ED7E-E0D3-4834-A753-F3CD50758E76}" type="slidenum">
              <a:rPr lang="en-US" smtClean="0"/>
              <a:t>64</a:t>
            </a:fld>
            <a:endParaRPr lang="en-US"/>
          </a:p>
        </p:txBody>
      </p:sp>
      <p:pic>
        <p:nvPicPr>
          <p:cNvPr id="6" name="Picture 5">
            <a:extLst>
              <a:ext uri="{FF2B5EF4-FFF2-40B4-BE49-F238E27FC236}">
                <a16:creationId xmlns:a16="http://schemas.microsoft.com/office/drawing/2014/main" id="{CA0E621A-7199-4DCD-ACA0-216319B53E07}"/>
              </a:ext>
            </a:extLst>
          </p:cNvPr>
          <p:cNvPicPr>
            <a:picLocks noChangeAspect="1"/>
          </p:cNvPicPr>
          <p:nvPr/>
        </p:nvPicPr>
        <p:blipFill>
          <a:blip r:embed="rId2"/>
          <a:stretch>
            <a:fillRect/>
          </a:stretch>
        </p:blipFill>
        <p:spPr>
          <a:xfrm>
            <a:off x="212015" y="1524000"/>
            <a:ext cx="8719969" cy="4724400"/>
          </a:xfrm>
          <a:prstGeom prst="rect">
            <a:avLst/>
          </a:prstGeom>
        </p:spPr>
      </p:pic>
      <p:sp>
        <p:nvSpPr>
          <p:cNvPr id="7" name="Title 6">
            <a:extLst>
              <a:ext uri="{FF2B5EF4-FFF2-40B4-BE49-F238E27FC236}">
                <a16:creationId xmlns:a16="http://schemas.microsoft.com/office/drawing/2014/main" id="{B63C64BA-3D1C-9CD1-44E6-1F827FD85F22}"/>
              </a:ext>
            </a:extLst>
          </p:cNvPr>
          <p:cNvSpPr>
            <a:spLocks noGrp="1"/>
          </p:cNvSpPr>
          <p:nvPr>
            <p:ph type="title"/>
          </p:nvPr>
        </p:nvSpPr>
        <p:spPr/>
        <p:txBody>
          <a:bodyPr>
            <a:normAutofit/>
          </a:bodyPr>
          <a:lstStyle/>
          <a:p>
            <a:r>
              <a:rPr lang="en-US" dirty="0"/>
              <a:t>Contract Review: </a:t>
            </a:r>
            <a:r>
              <a:rPr lang="en-US" sz="2400" dirty="0"/>
              <a:t>Task Item, Sub Tasks and Description</a:t>
            </a:r>
            <a:endParaRPr lang="en-US" dirty="0"/>
          </a:p>
        </p:txBody>
      </p:sp>
    </p:spTree>
    <p:extLst>
      <p:ext uri="{BB962C8B-B14F-4D97-AF65-F5344CB8AC3E}">
        <p14:creationId xmlns:p14="http://schemas.microsoft.com/office/powerpoint/2010/main" val="316076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84750"/>
          </a:xfrm>
        </p:spPr>
        <p:txBody>
          <a:bodyPr>
            <a:normAutofit/>
          </a:bodyPr>
          <a:lstStyle/>
          <a:p>
            <a:pPr>
              <a:spcBef>
                <a:spcPts val="0"/>
              </a:spcBef>
              <a:spcAft>
                <a:spcPts val="600"/>
              </a:spcAft>
            </a:pPr>
            <a:r>
              <a:rPr lang="en-US" sz="2400" dirty="0"/>
              <a:t>Header and Parties</a:t>
            </a:r>
          </a:p>
          <a:p>
            <a:pPr lvl="1">
              <a:spcBef>
                <a:spcPts val="0"/>
              </a:spcBef>
              <a:spcAft>
                <a:spcPts val="600"/>
              </a:spcAft>
            </a:pPr>
            <a:r>
              <a:rPr lang="en-US" sz="2000" dirty="0"/>
              <a:t>Agreement Number, Procuring Agency Name and Contractor Name</a:t>
            </a:r>
          </a:p>
          <a:p>
            <a:pPr>
              <a:spcBef>
                <a:spcPts val="0"/>
              </a:spcBef>
              <a:spcAft>
                <a:spcPts val="600"/>
              </a:spcAft>
            </a:pPr>
            <a:r>
              <a:rPr lang="en-US" sz="2400" dirty="0"/>
              <a:t>Whereas</a:t>
            </a:r>
          </a:p>
          <a:p>
            <a:pPr lvl="1">
              <a:spcBef>
                <a:spcPts val="0"/>
              </a:spcBef>
              <a:spcAft>
                <a:spcPts val="600"/>
              </a:spcAft>
            </a:pPr>
            <a:r>
              <a:rPr lang="en-US" sz="2000" dirty="0"/>
              <a:t>Procurement Code</a:t>
            </a:r>
          </a:p>
          <a:p>
            <a:pPr lvl="1">
              <a:spcBef>
                <a:spcPts val="0"/>
              </a:spcBef>
              <a:spcAft>
                <a:spcPts val="600"/>
              </a:spcAft>
            </a:pPr>
            <a:r>
              <a:rPr lang="en-US" sz="2000" dirty="0"/>
              <a:t>State Use Act</a:t>
            </a:r>
          </a:p>
          <a:p>
            <a:pPr lvl="1">
              <a:spcBef>
                <a:spcPts val="0"/>
              </a:spcBef>
              <a:spcAft>
                <a:spcPts val="600"/>
              </a:spcAft>
            </a:pPr>
            <a:r>
              <a:rPr lang="en-US" sz="2000" dirty="0"/>
              <a:t>Procurement Method</a:t>
            </a:r>
          </a:p>
          <a:p>
            <a:pPr>
              <a:spcBef>
                <a:spcPts val="0"/>
              </a:spcBef>
              <a:spcAft>
                <a:spcPts val="600"/>
              </a:spcAft>
            </a:pPr>
            <a:r>
              <a:rPr lang="en-US" sz="2400" dirty="0"/>
              <a:t>Terms and Conditions</a:t>
            </a:r>
          </a:p>
          <a:p>
            <a:pPr lvl="1">
              <a:spcBef>
                <a:spcPts val="0"/>
              </a:spcBef>
              <a:spcAft>
                <a:spcPts val="600"/>
              </a:spcAft>
            </a:pPr>
            <a:r>
              <a:rPr lang="en-US" sz="2000" dirty="0"/>
              <a:t>Definitions &amp; Articles</a:t>
            </a:r>
          </a:p>
          <a:p>
            <a:pPr>
              <a:spcBef>
                <a:spcPts val="0"/>
              </a:spcBef>
              <a:spcAft>
                <a:spcPts val="600"/>
              </a:spcAft>
            </a:pPr>
            <a:r>
              <a:rPr lang="en-US" sz="2400" dirty="0"/>
              <a:t>Signature Pages </a:t>
            </a:r>
          </a:p>
          <a:p>
            <a:pPr>
              <a:spcBef>
                <a:spcPts val="0"/>
              </a:spcBef>
              <a:spcAft>
                <a:spcPts val="600"/>
              </a:spcAft>
            </a:pPr>
            <a:r>
              <a:rPr lang="en-US" sz="2400" dirty="0"/>
              <a:t>Scope of Work/Exhibit A</a:t>
            </a:r>
          </a:p>
          <a:p>
            <a:pPr>
              <a:spcBef>
                <a:spcPts val="0"/>
              </a:spcBef>
              <a:spcAft>
                <a:spcPts val="600"/>
              </a:spcAft>
            </a:pPr>
            <a:r>
              <a:rPr lang="en-US" sz="2400" dirty="0"/>
              <a:t>Appendices or Attachments</a:t>
            </a:r>
          </a:p>
        </p:txBody>
      </p:sp>
      <p:sp>
        <p:nvSpPr>
          <p:cNvPr id="4" name="Slide Number Placeholder 3">
            <a:extLst>
              <a:ext uri="{FF2B5EF4-FFF2-40B4-BE49-F238E27FC236}">
                <a16:creationId xmlns:a16="http://schemas.microsoft.com/office/drawing/2014/main" id="{E999EBC6-25E3-4650-9382-94DC2E35260D}"/>
              </a:ext>
            </a:extLst>
          </p:cNvPr>
          <p:cNvSpPr>
            <a:spLocks noGrp="1"/>
          </p:cNvSpPr>
          <p:nvPr>
            <p:ph type="sldNum" sz="quarter" idx="12"/>
          </p:nvPr>
        </p:nvSpPr>
        <p:spPr/>
        <p:txBody>
          <a:bodyPr/>
          <a:lstStyle/>
          <a:p>
            <a:fld id="{4D01ED7E-E0D3-4834-A753-F3CD50758E76}" type="slidenum">
              <a:rPr lang="en-US" smtClean="0"/>
              <a:t>7</a:t>
            </a:fld>
            <a:endParaRPr lang="en-US"/>
          </a:p>
        </p:txBody>
      </p:sp>
      <p:sp>
        <p:nvSpPr>
          <p:cNvPr id="6" name="Title 5">
            <a:extLst>
              <a:ext uri="{FF2B5EF4-FFF2-40B4-BE49-F238E27FC236}">
                <a16:creationId xmlns:a16="http://schemas.microsoft.com/office/drawing/2014/main" id="{C6ADCBF1-8F6F-3D72-99B4-7EB06606C467}"/>
              </a:ext>
            </a:extLst>
          </p:cNvPr>
          <p:cNvSpPr>
            <a:spLocks noGrp="1"/>
          </p:cNvSpPr>
          <p:nvPr>
            <p:ph type="title"/>
          </p:nvPr>
        </p:nvSpPr>
        <p:spPr/>
        <p:txBody>
          <a:bodyPr/>
          <a:lstStyle/>
          <a:p>
            <a:r>
              <a:rPr lang="en-US" dirty="0"/>
              <a:t>Large Contract Review - Sections</a:t>
            </a:r>
          </a:p>
        </p:txBody>
      </p:sp>
    </p:spTree>
    <p:extLst>
      <p:ext uri="{BB962C8B-B14F-4D97-AF65-F5344CB8AC3E}">
        <p14:creationId xmlns:p14="http://schemas.microsoft.com/office/powerpoint/2010/main" val="211223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021247"/>
            <a:ext cx="8001000" cy="3056056"/>
          </a:xfrm>
          <a:ln>
            <a:solidFill>
              <a:schemeClr val="tx1"/>
            </a:solidFill>
          </a:ln>
        </p:spPr>
        <p:txBody>
          <a:bodyPr>
            <a:normAutofit fontScale="92500" lnSpcReduction="10000"/>
          </a:bodyPr>
          <a:lstStyle/>
          <a:p>
            <a:pPr marL="687388" lvl="1" indent="-342900">
              <a:lnSpc>
                <a:spcPct val="110000"/>
              </a:lnSpc>
              <a:spcBef>
                <a:spcPts val="0"/>
              </a:spcBef>
              <a:spcAft>
                <a:spcPts val="600"/>
              </a:spcAft>
            </a:pPr>
            <a:r>
              <a:rPr lang="en-US" sz="2000" dirty="0"/>
              <a:t>The agreement number will be used as the basis for naming the agreement and tracking the EPMO’s review and correspondence related to this agreement.  </a:t>
            </a:r>
          </a:p>
          <a:p>
            <a:pPr marL="687388" lvl="1" indent="-342900">
              <a:lnSpc>
                <a:spcPct val="110000"/>
              </a:lnSpc>
              <a:spcBef>
                <a:spcPts val="0"/>
              </a:spcBef>
              <a:spcAft>
                <a:spcPts val="600"/>
              </a:spcAft>
            </a:pPr>
            <a:r>
              <a:rPr lang="en-US" sz="2000" dirty="0"/>
              <a:t>Often, the agreement number is not available at time of the review. When not available, a number composed of the fiscal year and the agency code will be used a temporary agreement number. A short description of the SOW or personnel named in Article 12 may also be temporarily included.  (Example: 23-665 = DOH contract sent in FY23).  </a:t>
            </a:r>
          </a:p>
          <a:p>
            <a:pPr marL="687388" lvl="1" indent="-342900">
              <a:lnSpc>
                <a:spcPct val="110000"/>
              </a:lnSpc>
              <a:spcBef>
                <a:spcPts val="0"/>
              </a:spcBef>
              <a:spcAft>
                <a:spcPts val="600"/>
              </a:spcAft>
            </a:pPr>
            <a:r>
              <a:rPr lang="en-US" sz="2000" dirty="0"/>
              <a:t>A final agreement number is required prior to signature.</a:t>
            </a:r>
          </a:p>
        </p:txBody>
      </p:sp>
      <p:sp>
        <p:nvSpPr>
          <p:cNvPr id="4" name="Slide Number Placeholder 3">
            <a:extLst>
              <a:ext uri="{FF2B5EF4-FFF2-40B4-BE49-F238E27FC236}">
                <a16:creationId xmlns:a16="http://schemas.microsoft.com/office/drawing/2014/main" id="{E999EBC6-25E3-4650-9382-94DC2E35260D}"/>
              </a:ext>
            </a:extLst>
          </p:cNvPr>
          <p:cNvSpPr>
            <a:spLocks noGrp="1"/>
          </p:cNvSpPr>
          <p:nvPr>
            <p:ph type="sldNum" sz="quarter" idx="12"/>
          </p:nvPr>
        </p:nvSpPr>
        <p:spPr/>
        <p:txBody>
          <a:bodyPr/>
          <a:lstStyle/>
          <a:p>
            <a:fld id="{4D01ED7E-E0D3-4834-A753-F3CD50758E76}" type="slidenum">
              <a:rPr lang="en-US" smtClean="0"/>
              <a:t>8</a:t>
            </a:fld>
            <a:endParaRPr lang="en-US" dirty="0"/>
          </a:p>
        </p:txBody>
      </p:sp>
      <p:pic>
        <p:nvPicPr>
          <p:cNvPr id="5" name="Picture 4">
            <a:extLst>
              <a:ext uri="{FF2B5EF4-FFF2-40B4-BE49-F238E27FC236}">
                <a16:creationId xmlns:a16="http://schemas.microsoft.com/office/drawing/2014/main" id="{4CFFA175-9E74-445F-B3A5-FFEC2C7B4583}"/>
              </a:ext>
            </a:extLst>
          </p:cNvPr>
          <p:cNvPicPr>
            <a:picLocks noChangeAspect="1"/>
          </p:cNvPicPr>
          <p:nvPr/>
        </p:nvPicPr>
        <p:blipFill rotWithShape="1">
          <a:blip r:embed="rId2"/>
          <a:srcRect b="62548"/>
          <a:stretch/>
        </p:blipFill>
        <p:spPr>
          <a:xfrm>
            <a:off x="571500" y="1075730"/>
            <a:ext cx="8001000" cy="1945517"/>
          </a:xfrm>
          <a:prstGeom prst="rect">
            <a:avLst/>
          </a:prstGeom>
        </p:spPr>
      </p:pic>
      <p:sp>
        <p:nvSpPr>
          <p:cNvPr id="7" name="Title 6">
            <a:extLst>
              <a:ext uri="{FF2B5EF4-FFF2-40B4-BE49-F238E27FC236}">
                <a16:creationId xmlns:a16="http://schemas.microsoft.com/office/drawing/2014/main" id="{E1EC6CAA-8B60-9C0A-1814-426D49BA494D}"/>
              </a:ext>
            </a:extLst>
          </p:cNvPr>
          <p:cNvSpPr>
            <a:spLocks noGrp="1"/>
          </p:cNvSpPr>
          <p:nvPr>
            <p:ph type="title"/>
          </p:nvPr>
        </p:nvSpPr>
        <p:spPr/>
        <p:txBody>
          <a:bodyPr/>
          <a:lstStyle/>
          <a:p>
            <a:r>
              <a:rPr lang="en-US" sz="2400" b="1" kern="1200" dirty="0">
                <a:solidFill>
                  <a:schemeClr val="bg1"/>
                </a:solidFill>
                <a:effectLst/>
                <a:latin typeface="+mj-lt"/>
                <a:ea typeface="+mj-ea"/>
                <a:cs typeface="+mj-cs"/>
              </a:rPr>
              <a:t>Header – Template and Guidance</a:t>
            </a:r>
            <a:endParaRPr lang="en-US" dirty="0"/>
          </a:p>
        </p:txBody>
      </p:sp>
    </p:spTree>
    <p:extLst>
      <p:ext uri="{BB962C8B-B14F-4D97-AF65-F5344CB8AC3E}">
        <p14:creationId xmlns:p14="http://schemas.microsoft.com/office/powerpoint/2010/main" val="148349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9EBC6-25E3-4650-9382-94DC2E35260D}"/>
              </a:ext>
            </a:extLst>
          </p:cNvPr>
          <p:cNvSpPr>
            <a:spLocks noGrp="1"/>
          </p:cNvSpPr>
          <p:nvPr>
            <p:ph type="sldNum" sz="quarter" idx="12"/>
          </p:nvPr>
        </p:nvSpPr>
        <p:spPr/>
        <p:txBody>
          <a:bodyPr/>
          <a:lstStyle/>
          <a:p>
            <a:fld id="{4D01ED7E-E0D3-4834-A753-F3CD50758E76}" type="slidenum">
              <a:rPr lang="en-US" smtClean="0"/>
              <a:t>9</a:t>
            </a:fld>
            <a:endParaRPr lang="en-US"/>
          </a:p>
        </p:txBody>
      </p:sp>
      <p:pic>
        <p:nvPicPr>
          <p:cNvPr id="7" name="Picture 6">
            <a:extLst>
              <a:ext uri="{FF2B5EF4-FFF2-40B4-BE49-F238E27FC236}">
                <a16:creationId xmlns:a16="http://schemas.microsoft.com/office/drawing/2014/main" id="{EC7A71DE-DD82-4BBB-A0B5-2CEAEAAA81B8}"/>
              </a:ext>
            </a:extLst>
          </p:cNvPr>
          <p:cNvPicPr>
            <a:picLocks noChangeAspect="1"/>
          </p:cNvPicPr>
          <p:nvPr/>
        </p:nvPicPr>
        <p:blipFill>
          <a:blip r:embed="rId2"/>
          <a:stretch>
            <a:fillRect/>
          </a:stretch>
        </p:blipFill>
        <p:spPr>
          <a:xfrm>
            <a:off x="878366" y="1084715"/>
            <a:ext cx="7387268" cy="1524000"/>
          </a:xfrm>
          <a:prstGeom prst="rect">
            <a:avLst/>
          </a:prstGeom>
        </p:spPr>
      </p:pic>
      <p:sp>
        <p:nvSpPr>
          <p:cNvPr id="6" name="Content Placeholder 2">
            <a:extLst>
              <a:ext uri="{FF2B5EF4-FFF2-40B4-BE49-F238E27FC236}">
                <a16:creationId xmlns:a16="http://schemas.microsoft.com/office/drawing/2014/main" id="{4749AE32-5782-478C-8E8B-FE813E40F26C}"/>
              </a:ext>
            </a:extLst>
          </p:cNvPr>
          <p:cNvSpPr txBox="1">
            <a:spLocks/>
          </p:cNvSpPr>
          <p:nvPr/>
        </p:nvSpPr>
        <p:spPr>
          <a:xfrm>
            <a:off x="569434" y="2895599"/>
            <a:ext cx="8229600" cy="3634581"/>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600"/>
              </a:spcAft>
              <a:buNone/>
            </a:pPr>
            <a:r>
              <a:rPr lang="en-US" sz="2000" dirty="0"/>
              <a:t>After this point, the Procuring Agency Name and Contractor Name are not used.  </a:t>
            </a:r>
            <a:r>
              <a:rPr lang="en-US" sz="2000" b="1" u="sng" dirty="0"/>
              <a:t>ALL </a:t>
            </a:r>
            <a:r>
              <a:rPr lang="en-US" sz="2000" dirty="0"/>
              <a:t>references within the contract and </a:t>
            </a:r>
            <a:r>
              <a:rPr lang="en-US" sz="2000" i="1" dirty="0"/>
              <a:t>Scope of Work</a:t>
            </a:r>
            <a:r>
              <a:rPr lang="en-US" sz="2000" dirty="0"/>
              <a:t> are to “Procuring Agency” or “Contractor” only:</a:t>
            </a:r>
          </a:p>
          <a:p>
            <a:pPr lvl="2">
              <a:spcBef>
                <a:spcPts val="0"/>
              </a:spcBef>
              <a:spcAft>
                <a:spcPts val="600"/>
              </a:spcAft>
            </a:pPr>
            <a:r>
              <a:rPr lang="en-US" sz="2000" dirty="0"/>
              <a:t>“Procuring Agency” </a:t>
            </a:r>
          </a:p>
          <a:p>
            <a:pPr lvl="3">
              <a:spcBef>
                <a:spcPts val="0"/>
              </a:spcBef>
              <a:spcAft>
                <a:spcPts val="600"/>
              </a:spcAft>
            </a:pPr>
            <a:r>
              <a:rPr lang="en-US" b="1" dirty="0"/>
              <a:t>NOT</a:t>
            </a:r>
            <a:r>
              <a:rPr lang="en-US" dirty="0"/>
              <a:t> </a:t>
            </a:r>
            <a:r>
              <a:rPr lang="en-US" u="sng" dirty="0"/>
              <a:t>p</a:t>
            </a:r>
            <a:r>
              <a:rPr lang="en-US" dirty="0"/>
              <a:t>rocuring </a:t>
            </a:r>
            <a:r>
              <a:rPr lang="en-US" u="sng" dirty="0"/>
              <a:t>a</a:t>
            </a:r>
            <a:r>
              <a:rPr lang="en-US" dirty="0"/>
              <a:t>gency, </a:t>
            </a:r>
            <a:r>
              <a:rPr lang="en-US" u="sng" dirty="0"/>
              <a:t>a</a:t>
            </a:r>
            <a:r>
              <a:rPr lang="en-US" dirty="0"/>
              <a:t>gency, department, Agency, the name of the agency or the agency acronym</a:t>
            </a:r>
          </a:p>
          <a:p>
            <a:pPr lvl="2">
              <a:spcBef>
                <a:spcPts val="0"/>
              </a:spcBef>
              <a:spcAft>
                <a:spcPts val="600"/>
              </a:spcAft>
            </a:pPr>
            <a:r>
              <a:rPr lang="en-US" sz="2000" dirty="0"/>
              <a:t>“Contractor” </a:t>
            </a:r>
          </a:p>
          <a:p>
            <a:pPr lvl="3">
              <a:spcBef>
                <a:spcPts val="0"/>
              </a:spcBef>
              <a:spcAft>
                <a:spcPts val="600"/>
              </a:spcAft>
            </a:pPr>
            <a:r>
              <a:rPr lang="en-US" dirty="0"/>
              <a:t>- </a:t>
            </a:r>
            <a:r>
              <a:rPr lang="en-US" b="1" dirty="0"/>
              <a:t>NOT</a:t>
            </a:r>
            <a:r>
              <a:rPr lang="en-US" dirty="0"/>
              <a:t> </a:t>
            </a:r>
            <a:r>
              <a:rPr lang="en-US" u="sng" dirty="0"/>
              <a:t>c</a:t>
            </a:r>
            <a:r>
              <a:rPr lang="en-US" dirty="0"/>
              <a:t>ontractor, the name of the contractor or acronyms representing the contractor or specific subcontractors</a:t>
            </a:r>
          </a:p>
          <a:p>
            <a:pPr lvl="2">
              <a:spcBef>
                <a:spcPts val="0"/>
              </a:spcBef>
              <a:spcAft>
                <a:spcPts val="600"/>
              </a:spcAft>
            </a:pPr>
            <a:r>
              <a:rPr lang="en-US" sz="2000" dirty="0"/>
              <a:t>Collectively referred to as “the Parties” – </a:t>
            </a:r>
            <a:r>
              <a:rPr lang="en-US" sz="2000" dirty="0" err="1"/>
              <a:t>e.g</a:t>
            </a:r>
            <a:r>
              <a:rPr lang="en-US" sz="2000" dirty="0"/>
              <a:t> “the Parties agree”</a:t>
            </a:r>
          </a:p>
        </p:txBody>
      </p:sp>
      <p:sp>
        <p:nvSpPr>
          <p:cNvPr id="8" name="Title 7">
            <a:extLst>
              <a:ext uri="{FF2B5EF4-FFF2-40B4-BE49-F238E27FC236}">
                <a16:creationId xmlns:a16="http://schemas.microsoft.com/office/drawing/2014/main" id="{A5779995-5F92-4938-A111-14152424170F}"/>
              </a:ext>
            </a:extLst>
          </p:cNvPr>
          <p:cNvSpPr>
            <a:spLocks noGrp="1"/>
          </p:cNvSpPr>
          <p:nvPr>
            <p:ph type="title"/>
          </p:nvPr>
        </p:nvSpPr>
        <p:spPr/>
        <p:txBody>
          <a:bodyPr/>
          <a:lstStyle/>
          <a:p>
            <a:r>
              <a:rPr lang="en-US" dirty="0"/>
              <a:t>Parties</a:t>
            </a:r>
            <a:r>
              <a:rPr lang="en-US" b="1" dirty="0"/>
              <a:t> </a:t>
            </a:r>
            <a:r>
              <a:rPr lang="en-US" dirty="0"/>
              <a:t>– Template and Guidance</a:t>
            </a:r>
          </a:p>
        </p:txBody>
      </p:sp>
    </p:spTree>
    <p:extLst>
      <p:ext uri="{BB962C8B-B14F-4D97-AF65-F5344CB8AC3E}">
        <p14:creationId xmlns:p14="http://schemas.microsoft.com/office/powerpoint/2010/main" val="2827560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12367</TotalTime>
  <Words>4950</Words>
  <Application>Microsoft Office PowerPoint</Application>
  <PresentationFormat>On-screen Show (4:3)</PresentationFormat>
  <Paragraphs>377</Paragraphs>
  <Slides>64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Symbol</vt:lpstr>
      <vt:lpstr>Times New Roman</vt:lpstr>
      <vt:lpstr>Office Theme</vt:lpstr>
      <vt:lpstr>Information Technology Agreement  Review Process</vt:lpstr>
      <vt:lpstr>Large Contract Review - Criteria</vt:lpstr>
      <vt:lpstr>Large Contract Review - Criteria</vt:lpstr>
      <vt:lpstr>Contract Review: Running a Compare</vt:lpstr>
      <vt:lpstr>Contract Review: Deviation Memo</vt:lpstr>
      <vt:lpstr>Contract Review: Changes to Ts &amp; Cs</vt:lpstr>
      <vt:lpstr>Large Contract Review - Sections</vt:lpstr>
      <vt:lpstr>Header – Template and Guidance</vt:lpstr>
      <vt:lpstr>Parties – Template and Guidance</vt:lpstr>
      <vt:lpstr>Header and Parties - Examples</vt:lpstr>
      <vt:lpstr>Whereas - Procurement Code and State Use Act – Template and Guidance</vt:lpstr>
      <vt:lpstr>Whereas - Procurement Code and State Use Act – Example</vt:lpstr>
      <vt:lpstr>Whereas - Procurement Method – Template</vt:lpstr>
      <vt:lpstr>Whereas - Procurement Method – Guidance </vt:lpstr>
      <vt:lpstr>Whereas - Procurement Method – Examples</vt:lpstr>
      <vt:lpstr>Article 1 - Contract Manager, Project Name, Project Manager Name – Template</vt:lpstr>
      <vt:lpstr>Article 1 - Contract Manager, Project Name, Project Manager Name – Guidance</vt:lpstr>
      <vt:lpstr>Article 1 - Project Manager – Guidance</vt:lpstr>
      <vt:lpstr>Agency Executive Level Representative (ELR) – Guidance </vt:lpstr>
      <vt:lpstr>Article 2.F. License – Template</vt:lpstr>
      <vt:lpstr>Article 2.F. License – Guidance and Examples</vt:lpstr>
      <vt:lpstr>Article 2.F. License – Examples</vt:lpstr>
      <vt:lpstr>Article 2.F. License – Examples</vt:lpstr>
      <vt:lpstr>Article 2.E. Source Code - Template</vt:lpstr>
      <vt:lpstr>Article 2.E. Source Code - Guidance</vt:lpstr>
      <vt:lpstr>Article 2.E. Source Code - Examples</vt:lpstr>
      <vt:lpstr>Article 2.F.1 Procuring Agency Rights to Software- Template</vt:lpstr>
      <vt:lpstr>Article 2.F.1 Procuring Agency Rights to Software - Examples</vt:lpstr>
      <vt:lpstr>Article 2.F.4 Rights to Data – Template and Guidance</vt:lpstr>
      <vt:lpstr>Article 2.F.4 Rights to Data – Example</vt:lpstr>
      <vt:lpstr>Article 3 Compensation – Template and Guidance</vt:lpstr>
      <vt:lpstr>Article 3 Compensation – Excluding GRT Example</vt:lpstr>
      <vt:lpstr>Article 3 Compensation – Including GRT Example</vt:lpstr>
      <vt:lpstr>Article 3 Compensation C. Taxes – Template and Guidance</vt:lpstr>
      <vt:lpstr>Article 3 D. Retainage – Template and Guidance</vt:lpstr>
      <vt:lpstr>Article 3.D. Retainage - Example</vt:lpstr>
      <vt:lpstr>Article 3.E. Performance Bond – Template and Guidance</vt:lpstr>
      <vt:lpstr>Performance Bond - Example</vt:lpstr>
      <vt:lpstr>Article 4 - Acceptance – Template and Guidance</vt:lpstr>
      <vt:lpstr>Article 5 – Term –Template and Guidance</vt:lpstr>
      <vt:lpstr>Article 5 – Term – Examples</vt:lpstr>
      <vt:lpstr>Article 5 – Term – Examples</vt:lpstr>
      <vt:lpstr>Article 8 – Indemnification – Template and Guidance</vt:lpstr>
      <vt:lpstr>Article 8 – Indemnification – Examples</vt:lpstr>
      <vt:lpstr>Article 9 - Intellectual Property - Template and Guidance</vt:lpstr>
      <vt:lpstr>Article 9 - Intellectual Property - Example</vt:lpstr>
      <vt:lpstr>Article 9 - Intellectual Property - Example</vt:lpstr>
      <vt:lpstr>Article 11 -  Warranties – Template and Guidance</vt:lpstr>
      <vt:lpstr>Article 12 - Contractor Personnel – Template and Guidance</vt:lpstr>
      <vt:lpstr>Article 12 - Contractor Personnel – Examples</vt:lpstr>
      <vt:lpstr>Article 24 - Records and Audit and Survival – Template and Guidance</vt:lpstr>
      <vt:lpstr>Article 24 – Survival – Template, Guidance and Examples</vt:lpstr>
      <vt:lpstr>Additional Articles</vt:lpstr>
      <vt:lpstr>Contract Signature Pages - Examples</vt:lpstr>
      <vt:lpstr>Signature Pages DocuSign Routing  </vt:lpstr>
      <vt:lpstr>Exhibit A – Scope Of Work – Purpose - Template and Guidance</vt:lpstr>
      <vt:lpstr>Exhibit A – Scope of Work – Purpose Example</vt:lpstr>
      <vt:lpstr>Exhibit A – Scope of Work – Deliverables Template and Guidance </vt:lpstr>
      <vt:lpstr>Contract Review: Fixed Price % Time and Materials</vt:lpstr>
      <vt:lpstr>Contract Review: Deliverables Template</vt:lpstr>
      <vt:lpstr>Contract Review: Deliverables Name</vt:lpstr>
      <vt:lpstr>Contract Review: Due Date</vt:lpstr>
      <vt:lpstr>Contract Review: Compensation</vt:lpstr>
      <vt:lpstr>Contract Review: Task Item, Sub Tasks and Description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Review Process</dc:title>
  <dc:creator>Diane Rivera</dc:creator>
  <cp:lastModifiedBy>Shah, Shahzad, DoIT</cp:lastModifiedBy>
  <cp:revision>378</cp:revision>
  <cp:lastPrinted>2020-02-11T23:06:31Z</cp:lastPrinted>
  <dcterms:created xsi:type="dcterms:W3CDTF">2015-06-12T16:59:23Z</dcterms:created>
  <dcterms:modified xsi:type="dcterms:W3CDTF">2023-05-08T18:42:26Z</dcterms:modified>
</cp:coreProperties>
</file>