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96" r:id="rId3"/>
    <p:sldId id="263" r:id="rId4"/>
    <p:sldId id="335" r:id="rId5"/>
    <p:sldId id="332" r:id="rId6"/>
    <p:sldId id="309" r:id="rId7"/>
    <p:sldId id="334" r:id="rId8"/>
    <p:sldId id="33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1F59"/>
    <a:srgbClr val="D7AFFF"/>
    <a:srgbClr val="6E3381"/>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2144D2-FF02-4325-B548-4EED778D0BEA}" type="datetimeFigureOut">
              <a:rPr lang="en-US" smtClean="0"/>
              <a:t>7/27/2023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8B3E69-0A58-4CDC-8C1B-40D8611FF74B}" type="slidenum">
              <a:rPr lang="en-US" smtClean="0"/>
              <a:t>‹#›</a:t>
            </a:fld>
            <a:endParaRPr lang="en-US"/>
          </a:p>
        </p:txBody>
      </p:sp>
    </p:spTree>
    <p:extLst>
      <p:ext uri="{BB962C8B-B14F-4D97-AF65-F5344CB8AC3E}">
        <p14:creationId xmlns:p14="http://schemas.microsoft.com/office/powerpoint/2010/main" val="146655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B87E-B55B-DC35-54E2-22C64C69BE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69CB98-94D8-E800-B701-566D06EFD1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EA402E-44CB-5B19-666D-1B8746A2EFE1}"/>
              </a:ext>
            </a:extLst>
          </p:cNvPr>
          <p:cNvSpPr>
            <a:spLocks noGrp="1"/>
          </p:cNvSpPr>
          <p:nvPr>
            <p:ph type="dt" sz="half" idx="10"/>
          </p:nvPr>
        </p:nvSpPr>
        <p:spPr/>
        <p:txBody>
          <a:bodyPr/>
          <a:lstStyle/>
          <a:p>
            <a:fld id="{46531661-3DAB-4396-A465-5A88D13DA177}" type="datetimeFigureOut">
              <a:rPr lang="en-US" smtClean="0"/>
              <a:t>7/27/2023</a:t>
            </a:fld>
            <a:endParaRPr lang="en-US"/>
          </a:p>
        </p:txBody>
      </p:sp>
      <p:sp>
        <p:nvSpPr>
          <p:cNvPr id="5" name="Footer Placeholder 4">
            <a:extLst>
              <a:ext uri="{FF2B5EF4-FFF2-40B4-BE49-F238E27FC236}">
                <a16:creationId xmlns:a16="http://schemas.microsoft.com/office/drawing/2014/main" id="{92D3CC23-177F-652C-F890-0DC99F50F5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16CAF6-4D23-00A4-CB06-C33666E3EE1A}"/>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1283589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C2C3B1-B214-604D-A85F-A07E20D6B7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ABDA43-E591-8ED6-AD4F-AA4C584870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C6F647-0928-ECF3-A47A-3F3D2967EE33}"/>
              </a:ext>
            </a:extLst>
          </p:cNvPr>
          <p:cNvSpPr>
            <a:spLocks noGrp="1"/>
          </p:cNvSpPr>
          <p:nvPr>
            <p:ph type="dt" sz="half" idx="10"/>
          </p:nvPr>
        </p:nvSpPr>
        <p:spPr/>
        <p:txBody>
          <a:bodyPr/>
          <a:lstStyle/>
          <a:p>
            <a:fld id="{46531661-3DAB-4396-A465-5A88D13DA177}" type="datetimeFigureOut">
              <a:rPr lang="en-US" smtClean="0"/>
              <a:t>7/27/2023</a:t>
            </a:fld>
            <a:endParaRPr lang="en-US"/>
          </a:p>
        </p:txBody>
      </p:sp>
      <p:sp>
        <p:nvSpPr>
          <p:cNvPr id="5" name="Footer Placeholder 4">
            <a:extLst>
              <a:ext uri="{FF2B5EF4-FFF2-40B4-BE49-F238E27FC236}">
                <a16:creationId xmlns:a16="http://schemas.microsoft.com/office/drawing/2014/main" id="{4D4B9D29-ACB9-10DD-A257-3D91F21C49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4EA94-EBBE-F87B-BAED-50D2D1DDA309}"/>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90833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D720D0-BED0-2CB3-D1C3-09043E1661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ABCDD0C5-484E-8D87-1630-8EDC3543FC2C}"/>
              </a:ext>
            </a:extLst>
          </p:cNvPr>
          <p:cNvPicPr>
            <a:picLocks noChangeAspect="1"/>
          </p:cNvPicPr>
          <p:nvPr userDrawn="1"/>
        </p:nvPicPr>
        <p:blipFill rotWithShape="1">
          <a:blip r:embed="rId2"/>
          <a:srcRect t="70850"/>
          <a:stretch/>
        </p:blipFill>
        <p:spPr>
          <a:xfrm>
            <a:off x="0" y="165211"/>
            <a:ext cx="12192000" cy="531945"/>
          </a:xfrm>
          <a:prstGeom prst="rect">
            <a:avLst/>
          </a:prstGeom>
        </p:spPr>
      </p:pic>
      <p:sp>
        <p:nvSpPr>
          <p:cNvPr id="8" name="Title Placeholder 1">
            <a:extLst>
              <a:ext uri="{FF2B5EF4-FFF2-40B4-BE49-F238E27FC236}">
                <a16:creationId xmlns:a16="http://schemas.microsoft.com/office/drawing/2014/main" id="{BD00D879-832F-B1DD-A241-93C0069AC135}"/>
              </a:ext>
            </a:extLst>
          </p:cNvPr>
          <p:cNvSpPr txBox="1">
            <a:spLocks/>
          </p:cNvSpPr>
          <p:nvPr userDrawn="1"/>
        </p:nvSpPr>
        <p:spPr>
          <a:xfrm>
            <a:off x="269340" y="-3902"/>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	Pg. | </a:t>
            </a:r>
            <a:fld id="{8A0FBD0E-FC75-4E33-89FC-1D50E2E9EB70}" type="slidenum">
              <a:rPr lang="en-US" sz="2000" b="1" smtClean="0">
                <a:solidFill>
                  <a:schemeClr val="bg1">
                    <a:lumMod val="95000"/>
                  </a:schemeClr>
                </a:solidFill>
              </a:rPr>
              <a:t>‹#›</a:t>
            </a:fld>
            <a:endParaRPr lang="en-US" sz="2000" b="1" dirty="0">
              <a:solidFill>
                <a:schemeClr val="bg1">
                  <a:lumMod val="95000"/>
                </a:schemeClr>
              </a:solidFill>
            </a:endParaRPr>
          </a:p>
        </p:txBody>
      </p:sp>
    </p:spTree>
    <p:extLst>
      <p:ext uri="{BB962C8B-B14F-4D97-AF65-F5344CB8AC3E}">
        <p14:creationId xmlns:p14="http://schemas.microsoft.com/office/powerpoint/2010/main" val="3266841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7DBD5-299D-3178-76F6-2B5E021E45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9777BB-D0BC-280C-88BB-1FF895C62E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09696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E76CB-942A-0FE1-F345-A1E4D4DE6D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96A412-61F5-04FC-2F60-30A92EAA53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0879FC-0D25-206A-34EB-F1F01CF2F6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122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9BA70-5BA1-5464-5210-7C9E3F4CDF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85214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3D54D3-8FF1-39E7-0C46-C29E32AD98FC}"/>
              </a:ext>
            </a:extLst>
          </p:cNvPr>
          <p:cNvSpPr>
            <a:spLocks noGrp="1"/>
          </p:cNvSpPr>
          <p:nvPr>
            <p:ph type="dt" sz="half" idx="10"/>
          </p:nvPr>
        </p:nvSpPr>
        <p:spPr/>
        <p:txBody>
          <a:bodyPr/>
          <a:lstStyle/>
          <a:p>
            <a:fld id="{46531661-3DAB-4396-A465-5A88D13DA177}" type="datetimeFigureOut">
              <a:rPr lang="en-US" smtClean="0"/>
              <a:t>7/27/2023</a:t>
            </a:fld>
            <a:endParaRPr lang="en-US"/>
          </a:p>
        </p:txBody>
      </p:sp>
      <p:sp>
        <p:nvSpPr>
          <p:cNvPr id="3" name="Footer Placeholder 2">
            <a:extLst>
              <a:ext uri="{FF2B5EF4-FFF2-40B4-BE49-F238E27FC236}">
                <a16:creationId xmlns:a16="http://schemas.microsoft.com/office/drawing/2014/main" id="{0C4A64DC-B1C6-C8C6-9185-6E6CCC7C1F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E4E320-0ACB-02EB-FE34-F8A964FC16F5}"/>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268731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6B4DC-E70B-95BD-8E74-66B94FFE2D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8DA988-17B8-F4DF-D965-34C6D4F4FA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E399BD-DEF0-9B22-527D-E30581E39C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81149D-FC2B-DDF3-BECC-7E541EFC4038}"/>
              </a:ext>
            </a:extLst>
          </p:cNvPr>
          <p:cNvSpPr>
            <a:spLocks noGrp="1"/>
          </p:cNvSpPr>
          <p:nvPr>
            <p:ph type="dt" sz="half" idx="10"/>
          </p:nvPr>
        </p:nvSpPr>
        <p:spPr/>
        <p:txBody>
          <a:bodyPr/>
          <a:lstStyle/>
          <a:p>
            <a:fld id="{46531661-3DAB-4396-A465-5A88D13DA177}" type="datetimeFigureOut">
              <a:rPr lang="en-US" smtClean="0"/>
              <a:t>7/27/2023</a:t>
            </a:fld>
            <a:endParaRPr lang="en-US"/>
          </a:p>
        </p:txBody>
      </p:sp>
      <p:sp>
        <p:nvSpPr>
          <p:cNvPr id="6" name="Footer Placeholder 5">
            <a:extLst>
              <a:ext uri="{FF2B5EF4-FFF2-40B4-BE49-F238E27FC236}">
                <a16:creationId xmlns:a16="http://schemas.microsoft.com/office/drawing/2014/main" id="{28056E0F-A9DC-3F32-8CCA-BDE586E443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492B9E-7EE6-E20C-062F-CE7385E7560C}"/>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3189238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AFE91-1CBD-EB69-D3FD-6B98676189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16E6C5-21CE-CDE0-D99E-6FA0EC6CA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D13792-DB4F-E3CD-0BB3-B43EE8644E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58A6BB-A8D2-ABE9-FE1D-D93C122F1D2E}"/>
              </a:ext>
            </a:extLst>
          </p:cNvPr>
          <p:cNvSpPr>
            <a:spLocks noGrp="1"/>
          </p:cNvSpPr>
          <p:nvPr>
            <p:ph type="dt" sz="half" idx="10"/>
          </p:nvPr>
        </p:nvSpPr>
        <p:spPr/>
        <p:txBody>
          <a:bodyPr/>
          <a:lstStyle/>
          <a:p>
            <a:fld id="{46531661-3DAB-4396-A465-5A88D13DA177}" type="datetimeFigureOut">
              <a:rPr lang="en-US" smtClean="0"/>
              <a:t>7/27/2023</a:t>
            </a:fld>
            <a:endParaRPr lang="en-US"/>
          </a:p>
        </p:txBody>
      </p:sp>
      <p:sp>
        <p:nvSpPr>
          <p:cNvPr id="6" name="Footer Placeholder 5">
            <a:extLst>
              <a:ext uri="{FF2B5EF4-FFF2-40B4-BE49-F238E27FC236}">
                <a16:creationId xmlns:a16="http://schemas.microsoft.com/office/drawing/2014/main" id="{1EFB4B3C-1E62-0AD9-B3D2-22A1C58FB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DC428D-8A91-AD02-BA9F-A9F556095008}"/>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28024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E3D8-9D76-FAB9-D3CE-58A91432EE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48D31-BA77-166A-461B-93764577E8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0BD11-7453-D715-A373-69960315E893}"/>
              </a:ext>
            </a:extLst>
          </p:cNvPr>
          <p:cNvSpPr>
            <a:spLocks noGrp="1"/>
          </p:cNvSpPr>
          <p:nvPr>
            <p:ph type="dt" sz="half" idx="10"/>
          </p:nvPr>
        </p:nvSpPr>
        <p:spPr/>
        <p:txBody>
          <a:bodyPr/>
          <a:lstStyle/>
          <a:p>
            <a:fld id="{46531661-3DAB-4396-A465-5A88D13DA177}" type="datetimeFigureOut">
              <a:rPr lang="en-US" smtClean="0"/>
              <a:t>7/27/2023</a:t>
            </a:fld>
            <a:endParaRPr lang="en-US"/>
          </a:p>
        </p:txBody>
      </p:sp>
      <p:sp>
        <p:nvSpPr>
          <p:cNvPr id="5" name="Footer Placeholder 4">
            <a:extLst>
              <a:ext uri="{FF2B5EF4-FFF2-40B4-BE49-F238E27FC236}">
                <a16:creationId xmlns:a16="http://schemas.microsoft.com/office/drawing/2014/main" id="{399B58B6-5921-483E-BCEB-F23E01319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D0DB8F-9780-AD28-FABB-B84C3594B92E}"/>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1310963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E7D600-8A1C-70D0-ADB0-F8EC5923E7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6DC1FB-A530-EF64-11CC-3D1BD6161A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2E3399-83D9-73EB-1D70-DEB2CDAF34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31661-3DAB-4396-A465-5A88D13DA177}" type="datetimeFigureOut">
              <a:rPr lang="en-US" smtClean="0"/>
              <a:t>7/27/2023</a:t>
            </a:fld>
            <a:endParaRPr lang="en-US"/>
          </a:p>
        </p:txBody>
      </p:sp>
      <p:sp>
        <p:nvSpPr>
          <p:cNvPr id="5" name="Footer Placeholder 4">
            <a:extLst>
              <a:ext uri="{FF2B5EF4-FFF2-40B4-BE49-F238E27FC236}">
                <a16:creationId xmlns:a16="http://schemas.microsoft.com/office/drawing/2014/main" id="{C8BFB388-910E-20FD-ED49-F204D88432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0CA2C7-B60B-DB62-E224-1A91F3B259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BBFBF-5CF0-443D-BF07-254782D02E07}" type="slidenum">
              <a:rPr lang="en-US" smtClean="0"/>
              <a:t>‹#›</a:t>
            </a:fld>
            <a:endParaRPr lang="en-US"/>
          </a:p>
        </p:txBody>
      </p:sp>
    </p:spTree>
    <p:extLst>
      <p:ext uri="{BB962C8B-B14F-4D97-AF65-F5344CB8AC3E}">
        <p14:creationId xmlns:p14="http://schemas.microsoft.com/office/powerpoint/2010/main" val="584005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exception.requests@doit.nm.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EPMO@doit.nm.gov" TargetMode="External"/><Relationship Id="rId2" Type="http://schemas.openxmlformats.org/officeDocument/2006/relationships/hyperlink" Target="https://www.doit.nm.gov/programs/epmo/#:~:text=Request%20for%20Project%20Certification%20Exception%2DPCC%2DIV%26V%2DTARC%20Waiver" TargetMode="External"/><Relationship Id="rId1" Type="http://schemas.openxmlformats.org/officeDocument/2006/relationships/slideLayout" Target="../slideLayouts/slideLayout2.xml"/><Relationship Id="rId4" Type="http://schemas.openxmlformats.org/officeDocument/2006/relationships/hyperlink" Target="https://www.doit.nm.gov/programs/epmo/"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doit.nm.gov/programs/epmo/"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EPMO@doit.nm.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6" name="Title Placeholder 1">
            <a:extLst>
              <a:ext uri="{FF2B5EF4-FFF2-40B4-BE49-F238E27FC236}">
                <a16:creationId xmlns:a16="http://schemas.microsoft.com/office/drawing/2014/main" id="{D463DB39-6A39-F74F-D06E-7B1223FD6B47}"/>
              </a:ext>
            </a:extLst>
          </p:cNvPr>
          <p:cNvSpPr txBox="1">
            <a:spLocks/>
          </p:cNvSpPr>
          <p:nvPr/>
        </p:nvSpPr>
        <p:spPr>
          <a:xfrm>
            <a:off x="0" y="2535968"/>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0750550" algn="l"/>
              </a:tabLst>
            </a:pPr>
            <a:r>
              <a:rPr lang="en-US" sz="2800" b="1" dirty="0">
                <a:solidFill>
                  <a:srgbClr val="4F1F59"/>
                </a:solidFill>
              </a:rPr>
              <a:t>Technical Architecture Review Committee</a:t>
            </a:r>
            <a:endParaRPr lang="en-US" sz="2800" b="0" dirty="0">
              <a:solidFill>
                <a:srgbClr val="4F1F59"/>
              </a:solidFill>
            </a:endParaRPr>
          </a:p>
        </p:txBody>
      </p:sp>
      <p:pic>
        <p:nvPicPr>
          <p:cNvPr id="5" name="Picture 4" descr="Logo, company name&#10;&#10;Description automatically generated">
            <a:extLst>
              <a:ext uri="{FF2B5EF4-FFF2-40B4-BE49-F238E27FC236}">
                <a16:creationId xmlns:a16="http://schemas.microsoft.com/office/drawing/2014/main" id="{1246472A-E0E6-B179-66E7-A676142DFC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2741" y="769754"/>
            <a:ext cx="2046514" cy="1255369"/>
          </a:xfrm>
          <a:prstGeom prst="rect">
            <a:avLst/>
          </a:prstGeom>
        </p:spPr>
      </p:pic>
      <p:sp>
        <p:nvSpPr>
          <p:cNvPr id="7" name="TextBox 6">
            <a:extLst>
              <a:ext uri="{FF2B5EF4-FFF2-40B4-BE49-F238E27FC236}">
                <a16:creationId xmlns:a16="http://schemas.microsoft.com/office/drawing/2014/main" id="{6CFBCA86-5A20-8149-C625-AC92DD402441}"/>
              </a:ext>
            </a:extLst>
          </p:cNvPr>
          <p:cNvSpPr txBox="1"/>
          <p:nvPr/>
        </p:nvSpPr>
        <p:spPr>
          <a:xfrm>
            <a:off x="1479763" y="3463109"/>
            <a:ext cx="9071083" cy="830997"/>
          </a:xfrm>
          <a:prstGeom prst="rect">
            <a:avLst/>
          </a:prstGeom>
          <a:noFill/>
        </p:spPr>
        <p:txBody>
          <a:bodyPr wrap="square" rtlCol="0">
            <a:spAutoFit/>
          </a:bodyPr>
          <a:lstStyle/>
          <a:p>
            <a:pPr algn="ctr"/>
            <a:r>
              <a:rPr lang="en-US" sz="2400" dirty="0">
                <a:cs typeface="Times New Roman" panose="02020603050405020304" pitchFamily="18" charset="0"/>
              </a:rPr>
              <a:t>An orientation to the Department of Information Technology (DoIT) </a:t>
            </a:r>
          </a:p>
          <a:p>
            <a:pPr algn="ctr"/>
            <a:r>
              <a:rPr lang="en-US" sz="2400" dirty="0">
                <a:cs typeface="Times New Roman" panose="02020603050405020304" pitchFamily="18" charset="0"/>
              </a:rPr>
              <a:t>Technical Architecture Review process</a:t>
            </a:r>
            <a:endParaRPr lang="en-US" sz="2400" i="1" dirty="0"/>
          </a:p>
        </p:txBody>
      </p:sp>
      <p:sp>
        <p:nvSpPr>
          <p:cNvPr id="8" name="TextBox 7">
            <a:extLst>
              <a:ext uri="{FF2B5EF4-FFF2-40B4-BE49-F238E27FC236}">
                <a16:creationId xmlns:a16="http://schemas.microsoft.com/office/drawing/2014/main" id="{395BF655-5BA2-B809-0D64-7A4FF5AA0CE6}"/>
              </a:ext>
            </a:extLst>
          </p:cNvPr>
          <p:cNvSpPr txBox="1"/>
          <p:nvPr/>
        </p:nvSpPr>
        <p:spPr>
          <a:xfrm>
            <a:off x="0" y="6090171"/>
            <a:ext cx="9144000" cy="677108"/>
          </a:xfrm>
          <a:prstGeom prst="rect">
            <a:avLst/>
          </a:prstGeom>
          <a:noFill/>
        </p:spPr>
        <p:txBody>
          <a:bodyPr wrap="square" rtlCol="0">
            <a:spAutoFit/>
          </a:bodyPr>
          <a:lstStyle/>
          <a:p>
            <a:pPr algn="ctr"/>
            <a:r>
              <a:rPr lang="en-US" sz="2000" dirty="0">
                <a:solidFill>
                  <a:schemeClr val="bg1"/>
                </a:solidFill>
              </a:rPr>
              <a:t>EPMO Mission: </a:t>
            </a:r>
          </a:p>
          <a:p>
            <a:pPr algn="ctr"/>
            <a:r>
              <a:rPr lang="en-US" dirty="0">
                <a:solidFill>
                  <a:schemeClr val="bg1"/>
                </a:solidFill>
              </a:rPr>
              <a:t>Enabling successful information technology initiatives and supporting business objectives</a:t>
            </a:r>
          </a:p>
        </p:txBody>
      </p:sp>
      <p:sp>
        <p:nvSpPr>
          <p:cNvPr id="14" name="TextBox 13">
            <a:extLst>
              <a:ext uri="{FF2B5EF4-FFF2-40B4-BE49-F238E27FC236}">
                <a16:creationId xmlns:a16="http://schemas.microsoft.com/office/drawing/2014/main" id="{4850D00E-1865-C8A0-4CA7-390D5730E036}"/>
              </a:ext>
            </a:extLst>
          </p:cNvPr>
          <p:cNvSpPr txBox="1"/>
          <p:nvPr/>
        </p:nvSpPr>
        <p:spPr>
          <a:xfrm>
            <a:off x="1560457" y="5914709"/>
            <a:ext cx="9071083" cy="461665"/>
          </a:xfrm>
          <a:prstGeom prst="rect">
            <a:avLst/>
          </a:prstGeom>
          <a:noFill/>
        </p:spPr>
        <p:txBody>
          <a:bodyPr wrap="square" rtlCol="0">
            <a:spAutoFit/>
          </a:bodyPr>
          <a:lstStyle/>
          <a:p>
            <a:pPr algn="ctr"/>
            <a:r>
              <a:rPr lang="en-US" sz="2400" dirty="0">
                <a:cs typeface="Times New Roman" panose="02020603050405020304" pitchFamily="18" charset="0"/>
              </a:rPr>
              <a:t>July 2023</a:t>
            </a:r>
            <a:endParaRPr lang="en-US" sz="2400" i="1" dirty="0"/>
          </a:p>
        </p:txBody>
      </p:sp>
    </p:spTree>
    <p:extLst>
      <p:ext uri="{BB962C8B-B14F-4D97-AF65-F5344CB8AC3E}">
        <p14:creationId xmlns:p14="http://schemas.microsoft.com/office/powerpoint/2010/main" val="4243658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4160" y="174171"/>
            <a:ext cx="10554788" cy="520960"/>
          </a:xfrm>
        </p:spPr>
        <p:txBody>
          <a:bodyPr>
            <a:normAutofit/>
          </a:bodyPr>
          <a:lstStyle/>
          <a:p>
            <a:r>
              <a:rPr lang="en-US" sz="2400" b="1" dirty="0">
                <a:solidFill>
                  <a:schemeClr val="bg1"/>
                </a:solidFill>
              </a:rPr>
              <a:t>TARC: Purpose and Protocol</a:t>
            </a:r>
          </a:p>
        </p:txBody>
      </p:sp>
      <p:sp>
        <p:nvSpPr>
          <p:cNvPr id="3" name="Content Placeholder 2"/>
          <p:cNvSpPr>
            <a:spLocks noGrp="1"/>
          </p:cNvSpPr>
          <p:nvPr>
            <p:ph idx="1"/>
          </p:nvPr>
        </p:nvSpPr>
        <p:spPr>
          <a:xfrm>
            <a:off x="357040" y="752731"/>
            <a:ext cx="11608529" cy="6060879"/>
          </a:xfrm>
        </p:spPr>
        <p:txBody>
          <a:bodyPr>
            <a:noAutofit/>
          </a:bodyPr>
          <a:lstStyle/>
          <a:p>
            <a:pPr>
              <a:lnSpc>
                <a:spcPct val="100000"/>
              </a:lnSpc>
              <a:spcBef>
                <a:spcPts val="0"/>
              </a:spcBef>
              <a:spcAft>
                <a:spcPts val="1200"/>
              </a:spcAft>
            </a:pPr>
            <a:r>
              <a:rPr lang="en-US" sz="1800" dirty="0" err="1"/>
              <a:t>DoIT’s</a:t>
            </a:r>
            <a:r>
              <a:rPr lang="en-US" sz="1800" dirty="0"/>
              <a:t> Technical Architecture Review Committee (TARC)</a:t>
            </a:r>
            <a:r>
              <a:rPr lang="en-US" sz="1800" b="1" dirty="0"/>
              <a:t> </a:t>
            </a:r>
            <a:r>
              <a:rPr lang="en-US" sz="1800" dirty="0"/>
              <a:t>ensures adequate planning on technical aspects of a project are completed and verifies compliance with the State Information Architecture.  </a:t>
            </a:r>
          </a:p>
          <a:p>
            <a:pPr>
              <a:lnSpc>
                <a:spcPct val="100000"/>
              </a:lnSpc>
              <a:spcBef>
                <a:spcPts val="0"/>
              </a:spcBef>
              <a:spcAft>
                <a:spcPts val="1200"/>
              </a:spcAft>
            </a:pPr>
            <a:r>
              <a:rPr lang="en-US" sz="1800" dirty="0"/>
              <a:t>TARC is required for any certified information technology (IT) project and for any cloud-based or hosted solution not hosted at the State’s Data Center.</a:t>
            </a:r>
          </a:p>
          <a:p>
            <a:pPr>
              <a:lnSpc>
                <a:spcPct val="100000"/>
              </a:lnSpc>
              <a:spcBef>
                <a:spcPts val="0"/>
              </a:spcBef>
              <a:spcAft>
                <a:spcPts val="1200"/>
              </a:spcAft>
            </a:pPr>
            <a:r>
              <a:rPr lang="en-US" sz="1800" dirty="0"/>
              <a:t>TARC must be completed and approved prior to the project’s Implementation Phase.  </a:t>
            </a:r>
          </a:p>
          <a:p>
            <a:pPr algn="just">
              <a:lnSpc>
                <a:spcPct val="100000"/>
              </a:lnSpc>
              <a:spcBef>
                <a:spcPts val="0"/>
              </a:spcBef>
              <a:spcAft>
                <a:spcPts val="1200"/>
              </a:spcAft>
            </a:pPr>
            <a:r>
              <a:rPr lang="en-US" sz="1800" dirty="0"/>
              <a:t>TARC is chaired by the DoIT Deputy Chief Information Officer (CIO) and members include DoIT technical subject matter experts.  </a:t>
            </a:r>
          </a:p>
          <a:p>
            <a:pPr algn="just">
              <a:lnSpc>
                <a:spcPct val="100000"/>
              </a:lnSpc>
              <a:spcBef>
                <a:spcPts val="0"/>
              </a:spcBef>
              <a:spcAft>
                <a:spcPts val="1200"/>
              </a:spcAft>
            </a:pPr>
            <a:r>
              <a:rPr lang="en-US" sz="1800" dirty="0"/>
              <a:t>Agencies presenting at TARC should be represented by the CIO or IT Lead and other technical experts on the project.  </a:t>
            </a:r>
            <a:r>
              <a:rPr lang="en-US" sz="1800"/>
              <a:t>Contractor participation is limited to one technical SME as needed to support responses to in-depth technical questions.</a:t>
            </a:r>
          </a:p>
          <a:p>
            <a:pPr algn="just">
              <a:lnSpc>
                <a:spcPct val="100000"/>
              </a:lnSpc>
              <a:spcBef>
                <a:spcPts val="0"/>
              </a:spcBef>
              <a:spcAft>
                <a:spcPts val="1200"/>
              </a:spcAft>
            </a:pPr>
            <a:r>
              <a:rPr lang="en-US" sz="1800"/>
              <a:t>If </a:t>
            </a:r>
            <a:r>
              <a:rPr lang="en-US" sz="1800" dirty="0"/>
              <a:t>TARC denies project continuation, TARC will provide the agency with requirements needed to successfully complete architecture review.</a:t>
            </a:r>
          </a:p>
          <a:p>
            <a:pPr algn="just">
              <a:lnSpc>
                <a:spcPct val="100000"/>
              </a:lnSpc>
              <a:spcBef>
                <a:spcPts val="0"/>
              </a:spcBef>
              <a:spcAft>
                <a:spcPts val="1200"/>
              </a:spcAft>
            </a:pPr>
            <a:r>
              <a:rPr lang="en-US" sz="1800" dirty="0"/>
              <a:t>If TARC approves project continuation, approval is emailed to the agency CIO or IT Lead via a signed System Hosting Evaluation Questionnaire or TARC memo. </a:t>
            </a:r>
          </a:p>
          <a:p>
            <a:pPr algn="just">
              <a:lnSpc>
                <a:spcPct val="100000"/>
              </a:lnSpc>
              <a:spcBef>
                <a:spcPts val="0"/>
              </a:spcBef>
              <a:spcAft>
                <a:spcPts val="1200"/>
              </a:spcAft>
            </a:pPr>
            <a:r>
              <a:rPr lang="en-US" sz="1800" dirty="0"/>
              <a:t>Once TARC is approved, an agency may proceed to PCC to conduct their Implementation Phase requirements. </a:t>
            </a:r>
          </a:p>
          <a:p>
            <a:pPr algn="just">
              <a:lnSpc>
                <a:spcPct val="100000"/>
              </a:lnSpc>
              <a:spcBef>
                <a:spcPts val="0"/>
              </a:spcBef>
              <a:spcAft>
                <a:spcPts val="1200"/>
              </a:spcAft>
            </a:pPr>
            <a:r>
              <a:rPr lang="en-US" sz="1800" dirty="0"/>
              <a:t>TARC is currently scheduled on the fourth Monday afternoon of each month except for November and December that have month end holidays, in which case, TARC is conducted on the third Monday afternoon of the month.</a:t>
            </a:r>
          </a:p>
          <a:p>
            <a:pPr algn="just">
              <a:lnSpc>
                <a:spcPct val="100000"/>
              </a:lnSpc>
              <a:spcBef>
                <a:spcPts val="0"/>
              </a:spcBef>
              <a:spcAft>
                <a:spcPts val="1200"/>
              </a:spcAft>
            </a:pPr>
            <a:endParaRPr lang="en-US" sz="1800" dirty="0"/>
          </a:p>
        </p:txBody>
      </p:sp>
    </p:spTree>
    <p:extLst>
      <p:ext uri="{BB962C8B-B14F-4D97-AF65-F5344CB8AC3E}">
        <p14:creationId xmlns:p14="http://schemas.microsoft.com/office/powerpoint/2010/main" val="122736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3DEC9F74-C79A-9EB7-FB07-356A394BD865}"/>
              </a:ext>
            </a:extLst>
          </p:cNvPr>
          <p:cNvSpPr>
            <a:spLocks noGrp="1"/>
          </p:cNvSpPr>
          <p:nvPr>
            <p:ph idx="1"/>
          </p:nvPr>
        </p:nvSpPr>
        <p:spPr>
          <a:xfrm>
            <a:off x="182876" y="975360"/>
            <a:ext cx="11669489" cy="5647509"/>
          </a:xfrm>
        </p:spPr>
        <p:txBody>
          <a:bodyPr>
            <a:noAutofit/>
          </a:bodyPr>
          <a:lstStyle/>
          <a:p>
            <a:pPr marL="287338" indent="-287338" algn="just">
              <a:lnSpc>
                <a:spcPct val="100000"/>
              </a:lnSpc>
              <a:spcBef>
                <a:spcPts val="0"/>
              </a:spcBef>
              <a:spcAft>
                <a:spcPts val="1800"/>
              </a:spcAft>
            </a:pPr>
            <a:r>
              <a:rPr lang="en-US" sz="1800" dirty="0"/>
              <a:t>As of March 2023, documentation required for TARC changed.</a:t>
            </a:r>
          </a:p>
          <a:p>
            <a:pPr marL="287338" indent="-287338" algn="just">
              <a:lnSpc>
                <a:spcPct val="100000"/>
              </a:lnSpc>
              <a:spcBef>
                <a:spcPts val="0"/>
              </a:spcBef>
              <a:spcAft>
                <a:spcPts val="1800"/>
              </a:spcAft>
            </a:pPr>
            <a:r>
              <a:rPr lang="en-US" sz="1800" dirty="0"/>
              <a:t>For a cloud-based or hosted solution, only one document is required to initiate TARC, a completed System Hosting Evaluation Questionnaire. </a:t>
            </a:r>
          </a:p>
          <a:p>
            <a:pPr marL="287338" indent="-287338" algn="just">
              <a:lnSpc>
                <a:spcPct val="100000"/>
              </a:lnSpc>
              <a:spcBef>
                <a:spcPts val="0"/>
              </a:spcBef>
              <a:spcAft>
                <a:spcPts val="1800"/>
              </a:spcAft>
            </a:pPr>
            <a:r>
              <a:rPr lang="en-US" sz="1800" dirty="0"/>
              <a:t>To eliminate redundant questions and multiple documents, the new System Hosting Evaluation Questionnaire combines information formerly requested in the: </a:t>
            </a:r>
          </a:p>
          <a:p>
            <a:pPr marL="514350" indent="-227013" algn="just">
              <a:lnSpc>
                <a:spcPct val="100000"/>
              </a:lnSpc>
              <a:spcBef>
                <a:spcPts val="0"/>
              </a:spcBef>
              <a:spcAft>
                <a:spcPts val="600"/>
              </a:spcAft>
            </a:pPr>
            <a:r>
              <a:rPr lang="en-US" sz="1800" dirty="0"/>
              <a:t>System Hosting Evaluation Questionnaire, </a:t>
            </a:r>
          </a:p>
          <a:p>
            <a:pPr marL="514350" indent="-227013" algn="just">
              <a:lnSpc>
                <a:spcPct val="100000"/>
              </a:lnSpc>
              <a:spcBef>
                <a:spcPts val="0"/>
              </a:spcBef>
              <a:spcAft>
                <a:spcPts val="600"/>
              </a:spcAft>
            </a:pPr>
            <a:r>
              <a:rPr lang="en-US" sz="1800" dirty="0"/>
              <a:t>IT Exception Request Form, </a:t>
            </a:r>
          </a:p>
          <a:p>
            <a:pPr marL="514350" indent="-227013" algn="just">
              <a:lnSpc>
                <a:spcPct val="100000"/>
              </a:lnSpc>
              <a:spcBef>
                <a:spcPts val="0"/>
              </a:spcBef>
              <a:spcAft>
                <a:spcPts val="600"/>
              </a:spcAft>
            </a:pPr>
            <a:r>
              <a:rPr lang="en-US" sz="1800" dirty="0"/>
              <a:t>Security Questionnaire, and</a:t>
            </a:r>
          </a:p>
          <a:p>
            <a:pPr marL="514350" indent="-227013" algn="just">
              <a:lnSpc>
                <a:spcPct val="100000"/>
              </a:lnSpc>
              <a:spcBef>
                <a:spcPts val="0"/>
              </a:spcBef>
              <a:spcAft>
                <a:spcPts val="1800"/>
              </a:spcAft>
            </a:pPr>
            <a:r>
              <a:rPr lang="en-US" sz="1800" dirty="0"/>
              <a:t>System Design Document Template.</a:t>
            </a:r>
          </a:p>
          <a:p>
            <a:pPr marL="287338" indent="-287338" algn="just">
              <a:lnSpc>
                <a:spcPct val="100000"/>
              </a:lnSpc>
              <a:spcBef>
                <a:spcPts val="0"/>
              </a:spcBef>
              <a:spcAft>
                <a:spcPts val="1800"/>
              </a:spcAft>
            </a:pPr>
            <a:r>
              <a:rPr lang="en-US" sz="1800" dirty="0"/>
              <a:t>The new System Hosting Evaluation Questionnaire must be thoroughly completed by the agency, with all questions addressed, and any follow-up questions from the TARC answered.</a:t>
            </a:r>
          </a:p>
          <a:p>
            <a:pPr marL="287338" indent="-287338" algn="just">
              <a:lnSpc>
                <a:spcPct val="100000"/>
              </a:lnSpc>
              <a:spcBef>
                <a:spcPts val="0"/>
              </a:spcBef>
              <a:spcAft>
                <a:spcPts val="1800"/>
              </a:spcAft>
            </a:pPr>
            <a:r>
              <a:rPr lang="en-US" sz="1800" dirty="0"/>
              <a:t>If the System Hosting Evaluation Questionnaire is thoroughly completed and approved by DoIT, a presentation is not required.</a:t>
            </a:r>
          </a:p>
        </p:txBody>
      </p:sp>
      <p:sp>
        <p:nvSpPr>
          <p:cNvPr id="8" name="Title 1">
            <a:extLst>
              <a:ext uri="{FF2B5EF4-FFF2-40B4-BE49-F238E27FC236}">
                <a16:creationId xmlns:a16="http://schemas.microsoft.com/office/drawing/2014/main" id="{92FBE616-4811-C662-3AF5-B44F52F6006D}"/>
              </a:ext>
            </a:extLst>
          </p:cNvPr>
          <p:cNvSpPr txBox="1">
            <a:spLocks/>
          </p:cNvSpPr>
          <p:nvPr/>
        </p:nvSpPr>
        <p:spPr>
          <a:xfrm>
            <a:off x="182877" y="174171"/>
            <a:ext cx="9975669" cy="5209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rPr>
              <a:t>TARC: Cloud-Based and Hosted Solutions</a:t>
            </a:r>
          </a:p>
        </p:txBody>
      </p:sp>
    </p:spTree>
    <p:extLst>
      <p:ext uri="{BB962C8B-B14F-4D97-AF65-F5344CB8AC3E}">
        <p14:creationId xmlns:p14="http://schemas.microsoft.com/office/powerpoint/2010/main" val="3411048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3DEC9F74-C79A-9EB7-FB07-356A394BD865}"/>
              </a:ext>
            </a:extLst>
          </p:cNvPr>
          <p:cNvSpPr>
            <a:spLocks noGrp="1"/>
          </p:cNvSpPr>
          <p:nvPr>
            <p:ph idx="1"/>
          </p:nvPr>
        </p:nvSpPr>
        <p:spPr>
          <a:xfrm>
            <a:off x="182876" y="1149531"/>
            <a:ext cx="11730449" cy="5473338"/>
          </a:xfrm>
        </p:spPr>
        <p:txBody>
          <a:bodyPr>
            <a:noAutofit/>
          </a:bodyPr>
          <a:lstStyle/>
          <a:p>
            <a:pPr marL="287338" indent="-287338">
              <a:lnSpc>
                <a:spcPct val="100000"/>
              </a:lnSpc>
              <a:spcBef>
                <a:spcPts val="0"/>
              </a:spcBef>
              <a:spcAft>
                <a:spcPts val="1200"/>
              </a:spcAft>
            </a:pPr>
            <a:r>
              <a:rPr lang="en-US" sz="1800" dirty="0"/>
              <a:t>Documents requested in the new questionnaire are: </a:t>
            </a:r>
          </a:p>
          <a:p>
            <a:pPr marL="627063" lvl="1" indent="-339725">
              <a:lnSpc>
                <a:spcPct val="100000"/>
              </a:lnSpc>
              <a:spcBef>
                <a:spcPts val="0"/>
              </a:spcBef>
              <a:spcAft>
                <a:spcPts val="1200"/>
              </a:spcAft>
            </a:pPr>
            <a:r>
              <a:rPr lang="en-US" sz="1800" dirty="0"/>
              <a:t>A system architecture document that includes a summary of the software architecture and different tiers/layers.  For example, database, application, business and presentation that are included in the solution.</a:t>
            </a:r>
          </a:p>
          <a:p>
            <a:pPr marL="627063" lvl="1" indent="-339725">
              <a:lnSpc>
                <a:spcPct val="100000"/>
              </a:lnSpc>
              <a:spcBef>
                <a:spcPts val="0"/>
              </a:spcBef>
              <a:spcAft>
                <a:spcPts val="1200"/>
              </a:spcAft>
            </a:pPr>
            <a:r>
              <a:rPr lang="en-US" sz="1800" dirty="0"/>
              <a:t>An independent security assessment report of the solution and application, if applicable. If an assessment has not been conducted, you will be asked to provide an estimated date for when it will be done.</a:t>
            </a:r>
          </a:p>
          <a:p>
            <a:pPr marL="287338" indent="-287338">
              <a:lnSpc>
                <a:spcPct val="100000"/>
              </a:lnSpc>
              <a:spcBef>
                <a:spcPts val="0"/>
              </a:spcBef>
              <a:spcAft>
                <a:spcPts val="1200"/>
              </a:spcAft>
            </a:pPr>
            <a:r>
              <a:rPr lang="en-US" sz="1800" dirty="0"/>
              <a:t>Once your documentation is reviewed and approved by the TARC, your form will be signed by DoIT indicating approval to proceed with the Implementation Phase.  No presentation is required.</a:t>
            </a:r>
          </a:p>
          <a:p>
            <a:pPr marL="287338" indent="-287338">
              <a:lnSpc>
                <a:spcPct val="100000"/>
              </a:lnSpc>
              <a:spcBef>
                <a:spcPts val="0"/>
              </a:spcBef>
              <a:spcAft>
                <a:spcPts val="1200"/>
              </a:spcAft>
            </a:pPr>
            <a:r>
              <a:rPr lang="en-US" sz="1800" dirty="0">
                <a:latin typeface="Calibri" panose="020F0502020204030204" pitchFamily="34" charset="0"/>
                <a:ea typeface="Calibri" panose="020F0502020204030204" pitchFamily="34" charset="0"/>
              </a:rPr>
              <a:t>Approval of cloud-based and hosted solutions is time bound, 1-year from the date of the approval and cannot be automatically extended. </a:t>
            </a:r>
          </a:p>
          <a:p>
            <a:pPr marL="287338" indent="-287338">
              <a:lnSpc>
                <a:spcPct val="100000"/>
              </a:lnSpc>
              <a:spcBef>
                <a:spcPts val="0"/>
              </a:spcBef>
              <a:spcAft>
                <a:spcPts val="1200"/>
              </a:spcAft>
            </a:pPr>
            <a:r>
              <a:rPr lang="en-US" sz="1800" dirty="0">
                <a:latin typeface="Calibri" panose="020F0502020204030204" pitchFamily="34" charset="0"/>
              </a:rPr>
              <a:t>If after approval, there are no changes to the approved technology, renewal is conducted by sending your request to continue use of the solution to </a:t>
            </a:r>
            <a:r>
              <a:rPr lang="en-US" sz="1800" dirty="0">
                <a:latin typeface="Calibri" panose="020F0502020204030204" pitchFamily="34" charset="0"/>
                <a:hlinkClick r:id="rId2"/>
              </a:rPr>
              <a:t>exception.requests@doit.nm.gov</a:t>
            </a:r>
            <a:r>
              <a:rPr lang="en-US" sz="1800" dirty="0">
                <a:latin typeface="Calibri" panose="020F0502020204030204" pitchFamily="34" charset="0"/>
              </a:rPr>
              <a:t> and copying your DoIT assigned EPMO project manager.  You will receive an email in response once your request is approved.</a:t>
            </a:r>
          </a:p>
          <a:p>
            <a:pPr marL="287338" indent="-287338">
              <a:lnSpc>
                <a:spcPct val="100000"/>
              </a:lnSpc>
              <a:spcBef>
                <a:spcPts val="0"/>
              </a:spcBef>
              <a:spcAft>
                <a:spcPts val="1200"/>
              </a:spcAft>
            </a:pPr>
            <a:r>
              <a:rPr lang="en-US" sz="1800" dirty="0">
                <a:latin typeface="Calibri" panose="020F0502020204030204" pitchFamily="34" charset="0"/>
              </a:rPr>
              <a:t>If after approval, there are changes to the approved technology, please email a completed System Hosting evaluation Questionnaire to </a:t>
            </a:r>
            <a:r>
              <a:rPr lang="en-US" sz="1800" dirty="0">
                <a:latin typeface="Calibri" panose="020F0502020204030204" pitchFamily="34" charset="0"/>
                <a:hlinkClick r:id="rId2"/>
              </a:rPr>
              <a:t>exception.requests@doit.nm.gov</a:t>
            </a:r>
            <a:r>
              <a:rPr lang="en-US" sz="1800" dirty="0">
                <a:latin typeface="Calibri" panose="020F0502020204030204" pitchFamily="34" charset="0"/>
              </a:rPr>
              <a:t> for review.</a:t>
            </a:r>
            <a:endParaRPr lang="en-US" sz="1800" dirty="0"/>
          </a:p>
          <a:p>
            <a:pPr marL="627063" lvl="1" indent="-339725" algn="just">
              <a:lnSpc>
                <a:spcPct val="100000"/>
              </a:lnSpc>
              <a:spcBef>
                <a:spcPts val="0"/>
              </a:spcBef>
              <a:spcAft>
                <a:spcPts val="600"/>
              </a:spcAft>
            </a:pPr>
            <a:endParaRPr lang="en-US" sz="1800" dirty="0"/>
          </a:p>
        </p:txBody>
      </p:sp>
      <p:sp>
        <p:nvSpPr>
          <p:cNvPr id="8" name="Title 1">
            <a:extLst>
              <a:ext uri="{FF2B5EF4-FFF2-40B4-BE49-F238E27FC236}">
                <a16:creationId xmlns:a16="http://schemas.microsoft.com/office/drawing/2014/main" id="{92FBE616-4811-C662-3AF5-B44F52F6006D}"/>
              </a:ext>
            </a:extLst>
          </p:cNvPr>
          <p:cNvSpPr txBox="1">
            <a:spLocks/>
          </p:cNvSpPr>
          <p:nvPr/>
        </p:nvSpPr>
        <p:spPr>
          <a:xfrm>
            <a:off x="182877" y="174171"/>
            <a:ext cx="9975669" cy="5209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rPr>
              <a:t>TARC: Cloud-Based and Hosted Solutions</a:t>
            </a:r>
          </a:p>
        </p:txBody>
      </p:sp>
    </p:spTree>
    <p:extLst>
      <p:ext uri="{BB962C8B-B14F-4D97-AF65-F5344CB8AC3E}">
        <p14:creationId xmlns:p14="http://schemas.microsoft.com/office/powerpoint/2010/main" val="2725368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3DEC9F74-C79A-9EB7-FB07-356A394BD865}"/>
              </a:ext>
            </a:extLst>
          </p:cNvPr>
          <p:cNvSpPr>
            <a:spLocks noGrp="1"/>
          </p:cNvSpPr>
          <p:nvPr>
            <p:ph idx="1"/>
          </p:nvPr>
        </p:nvSpPr>
        <p:spPr>
          <a:xfrm>
            <a:off x="182871" y="923109"/>
            <a:ext cx="11625947" cy="5743302"/>
          </a:xfrm>
        </p:spPr>
        <p:txBody>
          <a:bodyPr>
            <a:noAutofit/>
          </a:bodyPr>
          <a:lstStyle/>
          <a:p>
            <a:pPr marL="287338" indent="-287338" algn="just">
              <a:lnSpc>
                <a:spcPct val="100000"/>
              </a:lnSpc>
              <a:spcBef>
                <a:spcPts val="0"/>
              </a:spcBef>
              <a:spcAft>
                <a:spcPts val="1800"/>
              </a:spcAft>
            </a:pPr>
            <a:r>
              <a:rPr lang="en-US" sz="1800" dirty="0"/>
              <a:t>For any certified project that is not a cloud-based or hosted solution, the documentation has changed from the originally requested documents to one Power Point presentation.</a:t>
            </a:r>
          </a:p>
          <a:p>
            <a:pPr marL="342891" lvl="1" indent="-342891">
              <a:lnSpc>
                <a:spcPct val="100000"/>
              </a:lnSpc>
              <a:spcBef>
                <a:spcPts val="0"/>
              </a:spcBef>
              <a:spcAft>
                <a:spcPts val="600"/>
              </a:spcAft>
            </a:pPr>
            <a:r>
              <a:rPr lang="en-US" sz="1800" dirty="0"/>
              <a:t>The presentation template includes topics and illustrations requested from each of the TARC documents previously required, such as.</a:t>
            </a:r>
          </a:p>
          <a:p>
            <a:pPr marL="739775" lvl="1" indent="-400050" algn="just">
              <a:lnSpc>
                <a:spcPct val="100000"/>
              </a:lnSpc>
              <a:spcBef>
                <a:spcPts val="0"/>
              </a:spcBef>
              <a:spcAft>
                <a:spcPts val="600"/>
              </a:spcAft>
            </a:pPr>
            <a:r>
              <a:rPr lang="en-US" sz="1800" dirty="0"/>
              <a:t>A summarized project overview &amp; scope and details on what will be purchased as part of the solution</a:t>
            </a:r>
          </a:p>
          <a:p>
            <a:pPr marL="739775" lvl="1" indent="-400050" algn="just">
              <a:lnSpc>
                <a:spcPct val="100000"/>
              </a:lnSpc>
              <a:spcBef>
                <a:spcPts val="0"/>
              </a:spcBef>
              <a:spcAft>
                <a:spcPts val="600"/>
              </a:spcAft>
            </a:pPr>
            <a:r>
              <a:rPr lang="en-US" sz="1800" dirty="0"/>
              <a:t>A diagram of the software architecture and hardware architecture</a:t>
            </a:r>
          </a:p>
          <a:p>
            <a:pPr marL="739775" lvl="1" indent="-400050" algn="just">
              <a:lnSpc>
                <a:spcPct val="100000"/>
              </a:lnSpc>
              <a:spcBef>
                <a:spcPts val="0"/>
              </a:spcBef>
              <a:spcAft>
                <a:spcPts val="600"/>
              </a:spcAft>
            </a:pPr>
            <a:r>
              <a:rPr lang="en-US" sz="1800" dirty="0"/>
              <a:t>Information on data including type, data exchanges, applicable laws, ownership</a:t>
            </a:r>
          </a:p>
          <a:p>
            <a:pPr marL="739775" lvl="1" indent="-400050" algn="just">
              <a:lnSpc>
                <a:spcPct val="100000"/>
              </a:lnSpc>
              <a:spcBef>
                <a:spcPts val="0"/>
              </a:spcBef>
              <a:spcAft>
                <a:spcPts val="600"/>
              </a:spcAft>
            </a:pPr>
            <a:r>
              <a:rPr lang="en-US" sz="1800" dirty="0"/>
              <a:t>Security requirements such as intrusion detection, firewalls, encryption</a:t>
            </a:r>
          </a:p>
          <a:p>
            <a:pPr marL="739775" lvl="1" indent="-400050" algn="just">
              <a:lnSpc>
                <a:spcPct val="100000"/>
              </a:lnSpc>
              <a:spcBef>
                <a:spcPts val="0"/>
              </a:spcBef>
              <a:spcAft>
                <a:spcPts val="600"/>
              </a:spcAft>
            </a:pPr>
            <a:r>
              <a:rPr lang="en-US" sz="1800" dirty="0"/>
              <a:t>Monitoring and review of security logs/alerts</a:t>
            </a:r>
          </a:p>
          <a:p>
            <a:pPr marL="739775" lvl="1" indent="-400050" algn="just">
              <a:lnSpc>
                <a:spcPct val="100000"/>
              </a:lnSpc>
              <a:spcBef>
                <a:spcPts val="0"/>
              </a:spcBef>
              <a:spcAft>
                <a:spcPts val="600"/>
              </a:spcAft>
            </a:pPr>
            <a:r>
              <a:rPr lang="en-US" sz="1800" dirty="0"/>
              <a:t>End user and operational support</a:t>
            </a:r>
          </a:p>
          <a:p>
            <a:pPr marL="739775" lvl="1" indent="-400050" algn="just">
              <a:lnSpc>
                <a:spcPct val="100000"/>
              </a:lnSpc>
              <a:spcBef>
                <a:spcPts val="0"/>
              </a:spcBef>
              <a:spcAft>
                <a:spcPts val="600"/>
              </a:spcAft>
            </a:pPr>
            <a:r>
              <a:rPr lang="en-US" sz="1800" dirty="0"/>
              <a:t>Information on business continuity/disaster recovery</a:t>
            </a:r>
          </a:p>
          <a:p>
            <a:pPr marL="739775" lvl="1" indent="-400050" algn="just">
              <a:lnSpc>
                <a:spcPct val="100000"/>
              </a:lnSpc>
              <a:spcBef>
                <a:spcPts val="0"/>
              </a:spcBef>
              <a:spcAft>
                <a:spcPts val="1800"/>
              </a:spcAft>
            </a:pPr>
            <a:r>
              <a:rPr lang="en-US" sz="1800" dirty="0"/>
              <a:t>Contractor agreements</a:t>
            </a:r>
          </a:p>
          <a:p>
            <a:pPr marL="342891" lvl="1" indent="-342891">
              <a:lnSpc>
                <a:spcPct val="100000"/>
              </a:lnSpc>
              <a:spcBef>
                <a:spcPts val="0"/>
              </a:spcBef>
              <a:spcAft>
                <a:spcPts val="1800"/>
              </a:spcAft>
            </a:pPr>
            <a:r>
              <a:rPr lang="en-US" sz="1800" dirty="0"/>
              <a:t>The TARC meeting is scheduled for one hour.</a:t>
            </a:r>
          </a:p>
          <a:p>
            <a:pPr marL="342891" lvl="1" indent="-342891">
              <a:lnSpc>
                <a:spcPct val="100000"/>
              </a:lnSpc>
              <a:spcBef>
                <a:spcPts val="0"/>
              </a:spcBef>
              <a:spcAft>
                <a:spcPts val="1800"/>
              </a:spcAft>
            </a:pPr>
            <a:r>
              <a:rPr lang="en-US" sz="1800" dirty="0"/>
              <a:t>The presentation, should not exceed 30 minutes, allowing 30 minutes for discussion and questions from the TARC.</a:t>
            </a:r>
          </a:p>
          <a:p>
            <a:pPr marL="342891" lvl="1" indent="-342891">
              <a:lnSpc>
                <a:spcPct val="100000"/>
              </a:lnSpc>
              <a:spcBef>
                <a:spcPts val="0"/>
              </a:spcBef>
              <a:spcAft>
                <a:spcPts val="1800"/>
              </a:spcAft>
            </a:pPr>
            <a:r>
              <a:rPr lang="en-US" sz="1800" dirty="0"/>
              <a:t>Once TARC is approved, an agency may proceed to PCC to complete the Implementation Phase requirements. </a:t>
            </a:r>
          </a:p>
          <a:p>
            <a:pPr marL="0" lvl="1" indent="0">
              <a:lnSpc>
                <a:spcPct val="100000"/>
              </a:lnSpc>
              <a:spcBef>
                <a:spcPts val="0"/>
              </a:spcBef>
              <a:spcAft>
                <a:spcPts val="1200"/>
              </a:spcAft>
              <a:buNone/>
            </a:pPr>
            <a:endParaRPr lang="en-US" sz="1800" u="sng" dirty="0"/>
          </a:p>
          <a:p>
            <a:pPr marL="342891" lvl="1" indent="-342891">
              <a:lnSpc>
                <a:spcPct val="100000"/>
              </a:lnSpc>
              <a:spcBef>
                <a:spcPts val="0"/>
              </a:spcBef>
              <a:spcAft>
                <a:spcPts val="1200"/>
              </a:spcAft>
            </a:pPr>
            <a:endParaRPr lang="en-US" sz="1800" u="sng" dirty="0"/>
          </a:p>
        </p:txBody>
      </p:sp>
      <p:sp>
        <p:nvSpPr>
          <p:cNvPr id="2" name="Title 1">
            <a:extLst>
              <a:ext uri="{FF2B5EF4-FFF2-40B4-BE49-F238E27FC236}">
                <a16:creationId xmlns:a16="http://schemas.microsoft.com/office/drawing/2014/main" id="{B9D8354A-6197-9488-92D7-D9C2F8641583}"/>
              </a:ext>
            </a:extLst>
          </p:cNvPr>
          <p:cNvSpPr txBox="1">
            <a:spLocks/>
          </p:cNvSpPr>
          <p:nvPr/>
        </p:nvSpPr>
        <p:spPr>
          <a:xfrm>
            <a:off x="182871" y="174171"/>
            <a:ext cx="9845040" cy="5209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rPr>
              <a:t>TARC: Other Technology Solutions</a:t>
            </a:r>
          </a:p>
        </p:txBody>
      </p:sp>
    </p:spTree>
    <p:extLst>
      <p:ext uri="{BB962C8B-B14F-4D97-AF65-F5344CB8AC3E}">
        <p14:creationId xmlns:p14="http://schemas.microsoft.com/office/powerpoint/2010/main" val="170165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8377" y="78381"/>
            <a:ext cx="10132423" cy="685800"/>
          </a:xfrm>
        </p:spPr>
        <p:txBody>
          <a:bodyPr>
            <a:normAutofit/>
          </a:bodyPr>
          <a:lstStyle/>
          <a:p>
            <a:r>
              <a:rPr lang="en-US" sz="2400" b="1" dirty="0">
                <a:solidFill>
                  <a:schemeClr val="bg1"/>
                </a:solidFill>
              </a:rPr>
              <a:t>TARC: Planning and Scheduling</a:t>
            </a:r>
          </a:p>
        </p:txBody>
      </p:sp>
      <p:sp>
        <p:nvSpPr>
          <p:cNvPr id="3" name="Content Placeholder 2"/>
          <p:cNvSpPr>
            <a:spLocks noGrp="1"/>
          </p:cNvSpPr>
          <p:nvPr>
            <p:ph idx="1"/>
          </p:nvPr>
        </p:nvSpPr>
        <p:spPr>
          <a:xfrm>
            <a:off x="187234" y="701497"/>
            <a:ext cx="11817532" cy="6078122"/>
          </a:xfrm>
        </p:spPr>
        <p:txBody>
          <a:bodyPr>
            <a:noAutofit/>
          </a:bodyPr>
          <a:lstStyle/>
          <a:p>
            <a:pPr algn="just">
              <a:lnSpc>
                <a:spcPct val="100000"/>
              </a:lnSpc>
              <a:spcBef>
                <a:spcPts val="0"/>
              </a:spcBef>
              <a:spcAft>
                <a:spcPts val="1200"/>
              </a:spcAft>
            </a:pPr>
            <a:r>
              <a:rPr lang="en-US" sz="1800" dirty="0"/>
              <a:t>Agency should </a:t>
            </a:r>
            <a:r>
              <a:rPr lang="en-US" sz="1800" u="sng" dirty="0"/>
              <a:t>begin the TARC process at the beginning of the planning phase</a:t>
            </a:r>
            <a:r>
              <a:rPr lang="en-US" sz="1800" dirty="0"/>
              <a:t> with required materials reviewed for feedback prior to final documentation being delivered to EPMO 30 days prior to your scheduled TARC date.</a:t>
            </a:r>
          </a:p>
          <a:p>
            <a:pPr algn="just">
              <a:lnSpc>
                <a:spcPct val="100000"/>
              </a:lnSpc>
              <a:spcBef>
                <a:spcPts val="0"/>
              </a:spcBef>
              <a:spcAft>
                <a:spcPts val="1200"/>
              </a:spcAft>
            </a:pPr>
            <a:r>
              <a:rPr lang="en-US" sz="1800" dirty="0"/>
              <a:t>If you have a cloud-based or hosted solution, you will not create a presentation for the TARC.  Your completed System Hosting Evaluation Questionnaire will be reviewed and follow up will be conducted with your DoIT EPMO project manager and members of TARC.  Approval of your Questionnaire fulfills the TARC requirement.</a:t>
            </a:r>
          </a:p>
          <a:p>
            <a:pPr algn="just">
              <a:lnSpc>
                <a:spcPct val="100000"/>
              </a:lnSpc>
              <a:spcBef>
                <a:spcPts val="0"/>
              </a:spcBef>
              <a:spcAft>
                <a:spcPts val="1200"/>
              </a:spcAft>
            </a:pPr>
            <a:r>
              <a:rPr lang="en-US" sz="1800" dirty="0"/>
              <a:t>Non-cloud-based or non-hosted solutions, will be presented to the TARC. TARC meetings are currently scheduled virtually and you will receive a Teams meeting invitation, once your readiness to present is confirmed by EPMO.</a:t>
            </a:r>
          </a:p>
          <a:p>
            <a:pPr algn="just">
              <a:lnSpc>
                <a:spcPct val="100000"/>
              </a:lnSpc>
              <a:spcBef>
                <a:spcPts val="0"/>
              </a:spcBef>
              <a:spcAft>
                <a:spcPts val="1200"/>
              </a:spcAft>
            </a:pPr>
            <a:r>
              <a:rPr lang="en-US" sz="1800" dirty="0"/>
              <a:t>When scheduled onsite, which will be indicated in an Outlook meeting invitation, the meeting is located at the DoIT First Floor Conference Room at the Simms Building.</a:t>
            </a:r>
          </a:p>
          <a:p>
            <a:pPr algn="just">
              <a:lnSpc>
                <a:spcPct val="100000"/>
              </a:lnSpc>
              <a:spcBef>
                <a:spcPts val="0"/>
              </a:spcBef>
              <a:spcAft>
                <a:spcPts val="1200"/>
              </a:spcAft>
            </a:pPr>
            <a:r>
              <a:rPr lang="en-US" sz="1800" dirty="0"/>
              <a:t>If you intend to request a TARC waiver, which is only applicable for a non-cloud-based or non-hosted solution, your </a:t>
            </a:r>
            <a:r>
              <a:rPr lang="en-US" sz="1800" dirty="0">
                <a:hlinkClick r:id="rId2"/>
              </a:rPr>
              <a:t>Request for Project Certification Exception and Waiver form</a:t>
            </a:r>
            <a:r>
              <a:rPr lang="en-US" sz="1800" dirty="0"/>
              <a:t> is due no later than a month prior to TARC and is emailed to </a:t>
            </a:r>
            <a:r>
              <a:rPr lang="en-US" sz="1800" dirty="0">
                <a:hlinkClick r:id="rId3"/>
              </a:rPr>
              <a:t>EPMO@doit.nm.gov</a:t>
            </a:r>
            <a:r>
              <a:rPr lang="en-US" sz="1800" dirty="0"/>
              <a:t>.    </a:t>
            </a:r>
          </a:p>
          <a:p>
            <a:pPr algn="just">
              <a:lnSpc>
                <a:spcPct val="100000"/>
              </a:lnSpc>
              <a:spcBef>
                <a:spcPts val="0"/>
              </a:spcBef>
              <a:spcAft>
                <a:spcPts val="1200"/>
              </a:spcAft>
            </a:pPr>
            <a:r>
              <a:rPr lang="en-US" sz="1800" dirty="0"/>
              <a:t>The lead time is to provide you sufficient time to prepare for TARC in case your request is denied and to prepare for certification. </a:t>
            </a:r>
          </a:p>
          <a:p>
            <a:pPr algn="just">
              <a:lnSpc>
                <a:spcPct val="100000"/>
              </a:lnSpc>
              <a:spcBef>
                <a:spcPts val="0"/>
              </a:spcBef>
              <a:spcAft>
                <a:spcPts val="1200"/>
              </a:spcAft>
            </a:pPr>
            <a:r>
              <a:rPr lang="en-US" sz="1800" dirty="0"/>
              <a:t>If your TARC waiver is rejected, be prepared to continue with the standard TARC process.     </a:t>
            </a:r>
          </a:p>
          <a:p>
            <a:pPr algn="just">
              <a:lnSpc>
                <a:spcPct val="100000"/>
              </a:lnSpc>
              <a:spcBef>
                <a:spcPts val="0"/>
              </a:spcBef>
              <a:spcAft>
                <a:spcPts val="1200"/>
              </a:spcAft>
            </a:pPr>
            <a:r>
              <a:rPr lang="en-US" sz="1800" dirty="0"/>
              <a:t>A calendar with TARC dates that includes when the initial documentation is due, when final documentation is due and the date of the TARC meeting is posted on the DoIT EPMO website in the </a:t>
            </a:r>
            <a:r>
              <a:rPr lang="en-US" sz="1800" dirty="0">
                <a:solidFill>
                  <a:schemeClr val="accent5">
                    <a:lumMod val="75000"/>
                  </a:schemeClr>
                </a:solidFill>
                <a:hlinkClick r:id="rId4">
                  <a:extLst>
                    <a:ext uri="{A12FA001-AC4F-418D-AE19-62706E023703}">
                      <ahyp:hlinkClr xmlns:ahyp="http://schemas.microsoft.com/office/drawing/2018/hyperlinkcolor" val="tx"/>
                    </a:ext>
                  </a:extLst>
                </a:hlinkClick>
              </a:rPr>
              <a:t>FY2023 PCC and TARC Schedule</a:t>
            </a:r>
            <a:r>
              <a:rPr lang="en-US" sz="1800" dirty="0">
                <a:solidFill>
                  <a:schemeClr val="accent5">
                    <a:lumMod val="75000"/>
                  </a:schemeClr>
                </a:solidFill>
              </a:rPr>
              <a:t> </a:t>
            </a:r>
            <a:r>
              <a:rPr lang="en-US" sz="1800" dirty="0"/>
              <a:t>section.  TARC is scheduled once a month.</a:t>
            </a:r>
          </a:p>
          <a:p>
            <a:pPr marL="0" indent="0" algn="just">
              <a:lnSpc>
                <a:spcPct val="100000"/>
              </a:lnSpc>
              <a:spcBef>
                <a:spcPts val="0"/>
              </a:spcBef>
              <a:spcAft>
                <a:spcPts val="1200"/>
              </a:spcAft>
              <a:buNone/>
            </a:pPr>
            <a:r>
              <a:rPr lang="en-US" sz="1800" dirty="0"/>
              <a:t>                                                                              </a:t>
            </a:r>
          </a:p>
        </p:txBody>
      </p:sp>
    </p:spTree>
    <p:extLst>
      <p:ext uri="{BB962C8B-B14F-4D97-AF65-F5344CB8AC3E}">
        <p14:creationId xmlns:p14="http://schemas.microsoft.com/office/powerpoint/2010/main" val="1430456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09A5D0-FFFF-1859-8D71-140C9DFBE3EF}"/>
              </a:ext>
            </a:extLst>
          </p:cNvPr>
          <p:cNvSpPr txBox="1"/>
          <p:nvPr/>
        </p:nvSpPr>
        <p:spPr>
          <a:xfrm>
            <a:off x="261257" y="6344281"/>
            <a:ext cx="11625943" cy="369332"/>
          </a:xfrm>
          <a:prstGeom prst="rect">
            <a:avLst/>
          </a:prstGeom>
          <a:noFill/>
        </p:spPr>
        <p:txBody>
          <a:bodyPr wrap="square">
            <a:spAutoFit/>
          </a:bodyPr>
          <a:lstStyle/>
          <a:p>
            <a:pPr algn="ctr"/>
            <a:r>
              <a:rPr lang="en-US" dirty="0"/>
              <a:t>*Draft documents must be received by 9 am.  **Final documents must be received by 5 pm. </a:t>
            </a:r>
          </a:p>
        </p:txBody>
      </p:sp>
      <p:pic>
        <p:nvPicPr>
          <p:cNvPr id="4" name="Picture 3">
            <a:extLst>
              <a:ext uri="{FF2B5EF4-FFF2-40B4-BE49-F238E27FC236}">
                <a16:creationId xmlns:a16="http://schemas.microsoft.com/office/drawing/2014/main" id="{3E155654-FF79-F762-38C9-6C0BB385AD7E}"/>
              </a:ext>
            </a:extLst>
          </p:cNvPr>
          <p:cNvPicPr>
            <a:picLocks noChangeAspect="1"/>
          </p:cNvPicPr>
          <p:nvPr/>
        </p:nvPicPr>
        <p:blipFill>
          <a:blip r:embed="rId2"/>
          <a:stretch>
            <a:fillRect/>
          </a:stretch>
        </p:blipFill>
        <p:spPr>
          <a:xfrm>
            <a:off x="2971800" y="2026500"/>
            <a:ext cx="6248400" cy="4091958"/>
          </a:xfrm>
          <a:prstGeom prst="rect">
            <a:avLst/>
          </a:prstGeom>
        </p:spPr>
      </p:pic>
      <p:sp>
        <p:nvSpPr>
          <p:cNvPr id="5" name="TextBox 4">
            <a:extLst>
              <a:ext uri="{FF2B5EF4-FFF2-40B4-BE49-F238E27FC236}">
                <a16:creationId xmlns:a16="http://schemas.microsoft.com/office/drawing/2014/main" id="{7A3C4140-23C5-ADA4-E5D7-39B737473354}"/>
              </a:ext>
            </a:extLst>
          </p:cNvPr>
          <p:cNvSpPr txBox="1"/>
          <p:nvPr/>
        </p:nvSpPr>
        <p:spPr>
          <a:xfrm>
            <a:off x="139337" y="768117"/>
            <a:ext cx="11747863" cy="1200329"/>
          </a:xfrm>
          <a:prstGeom prst="rect">
            <a:avLst/>
          </a:prstGeom>
          <a:noFill/>
        </p:spPr>
        <p:txBody>
          <a:bodyPr wrap="square">
            <a:spAutoFit/>
          </a:bodyPr>
          <a:lstStyle/>
          <a:p>
            <a:pPr algn="just">
              <a:lnSpc>
                <a:spcPct val="100000"/>
              </a:lnSpc>
              <a:spcBef>
                <a:spcPts val="0"/>
              </a:spcBef>
              <a:spcAft>
                <a:spcPts val="1200"/>
              </a:spcAft>
            </a:pPr>
            <a:r>
              <a:rPr lang="en-US" sz="1800" dirty="0"/>
              <a:t>The following calendar screenshot includes dates when the initial documentation is due, when you can expect the DoIT reviewe</a:t>
            </a:r>
            <a:r>
              <a:rPr lang="en-US" dirty="0"/>
              <a:t>d documents to be returned to you</a:t>
            </a:r>
            <a:r>
              <a:rPr lang="en-US" sz="1800" dirty="0"/>
              <a:t>, when finalized documentation is due and the date of the TARC meeting.  Check the full schedule, which is posted on the DoIT EPMO website in the </a:t>
            </a:r>
            <a:r>
              <a:rPr lang="en-US" sz="1800" dirty="0">
                <a:solidFill>
                  <a:schemeClr val="accent5">
                    <a:lumMod val="75000"/>
                  </a:schemeClr>
                </a:solidFill>
                <a:hlinkClick r:id="rId3">
                  <a:extLst>
                    <a:ext uri="{A12FA001-AC4F-418D-AE19-62706E023703}">
                      <ahyp:hlinkClr xmlns:ahyp="http://schemas.microsoft.com/office/drawing/2018/hyperlinkcolor" val="tx"/>
                    </a:ext>
                  </a:extLst>
                </a:hlinkClick>
              </a:rPr>
              <a:t>FY2023 PCC and TARC Schedule </a:t>
            </a:r>
            <a:r>
              <a:rPr lang="en-US" sz="1800" dirty="0"/>
              <a:t>section to plan your TARC and PCC attendance.</a:t>
            </a:r>
          </a:p>
        </p:txBody>
      </p:sp>
      <p:sp>
        <p:nvSpPr>
          <p:cNvPr id="6" name="Title 1">
            <a:extLst>
              <a:ext uri="{FF2B5EF4-FFF2-40B4-BE49-F238E27FC236}">
                <a16:creationId xmlns:a16="http://schemas.microsoft.com/office/drawing/2014/main" id="{A40FF3FE-0F8A-07AE-F0E8-E7DF411AFC00}"/>
              </a:ext>
            </a:extLst>
          </p:cNvPr>
          <p:cNvSpPr txBox="1">
            <a:spLocks/>
          </p:cNvSpPr>
          <p:nvPr/>
        </p:nvSpPr>
        <p:spPr>
          <a:xfrm>
            <a:off x="78377" y="78381"/>
            <a:ext cx="10132423" cy="685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rPr>
              <a:t>TARC: Scheduling</a:t>
            </a:r>
          </a:p>
        </p:txBody>
      </p:sp>
    </p:spTree>
    <p:extLst>
      <p:ext uri="{BB962C8B-B14F-4D97-AF65-F5344CB8AC3E}">
        <p14:creationId xmlns:p14="http://schemas.microsoft.com/office/powerpoint/2010/main" val="3309468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40FF3FE-0F8A-07AE-F0E8-E7DF411AFC00}"/>
              </a:ext>
            </a:extLst>
          </p:cNvPr>
          <p:cNvSpPr txBox="1">
            <a:spLocks/>
          </p:cNvSpPr>
          <p:nvPr/>
        </p:nvSpPr>
        <p:spPr>
          <a:xfrm>
            <a:off x="78377" y="78381"/>
            <a:ext cx="10132423" cy="685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rPr>
              <a:t>TARC: More Training to Come…</a:t>
            </a:r>
          </a:p>
        </p:txBody>
      </p:sp>
      <p:sp>
        <p:nvSpPr>
          <p:cNvPr id="2" name="Content Placeholder 2">
            <a:extLst>
              <a:ext uri="{FF2B5EF4-FFF2-40B4-BE49-F238E27FC236}">
                <a16:creationId xmlns:a16="http://schemas.microsoft.com/office/drawing/2014/main" id="{303423BA-FE7D-32A1-85D2-D6540CC3DA2E}"/>
              </a:ext>
            </a:extLst>
          </p:cNvPr>
          <p:cNvSpPr>
            <a:spLocks noGrp="1"/>
          </p:cNvSpPr>
          <p:nvPr>
            <p:ph idx="1"/>
          </p:nvPr>
        </p:nvSpPr>
        <p:spPr>
          <a:xfrm>
            <a:off x="174173" y="984065"/>
            <a:ext cx="11625942" cy="5556072"/>
          </a:xfrm>
        </p:spPr>
        <p:txBody>
          <a:bodyPr>
            <a:noAutofit/>
          </a:bodyPr>
          <a:lstStyle/>
          <a:p>
            <a:pPr algn="just">
              <a:lnSpc>
                <a:spcPct val="100000"/>
              </a:lnSpc>
              <a:spcBef>
                <a:spcPts val="0"/>
              </a:spcBef>
              <a:spcAft>
                <a:spcPts val="1800"/>
              </a:spcAft>
            </a:pPr>
            <a:r>
              <a:rPr lang="en-US" sz="1800" dirty="0"/>
              <a:t>Trainings are being developed to explain each of the fields within the new System Hosting Evaluation Questionnaire and TARC Presentation Template.</a:t>
            </a:r>
          </a:p>
          <a:p>
            <a:pPr algn="just">
              <a:lnSpc>
                <a:spcPct val="100000"/>
              </a:lnSpc>
              <a:spcBef>
                <a:spcPts val="0"/>
              </a:spcBef>
              <a:spcAft>
                <a:spcPts val="1800"/>
              </a:spcAft>
            </a:pPr>
            <a:r>
              <a:rPr lang="en-US" sz="1800" dirty="0"/>
              <a:t>For any questions, please email </a:t>
            </a:r>
            <a:r>
              <a:rPr lang="en-US" sz="1800" dirty="0">
                <a:hlinkClick r:id="rId2"/>
              </a:rPr>
              <a:t>EPMO@doit.nm.gov</a:t>
            </a:r>
            <a:r>
              <a:rPr lang="en-US" sz="1800" dirty="0"/>
              <a:t> and copy your assigned DoIT EPMO project manager. </a:t>
            </a:r>
          </a:p>
          <a:p>
            <a:pPr marL="0" indent="0" algn="just">
              <a:lnSpc>
                <a:spcPct val="100000"/>
              </a:lnSpc>
              <a:spcBef>
                <a:spcPts val="0"/>
              </a:spcBef>
              <a:spcAft>
                <a:spcPts val="1200"/>
              </a:spcAft>
              <a:buNone/>
            </a:pPr>
            <a:r>
              <a:rPr lang="en-US" sz="1800" dirty="0"/>
              <a:t>                                                                              </a:t>
            </a:r>
          </a:p>
        </p:txBody>
      </p:sp>
    </p:spTree>
    <p:extLst>
      <p:ext uri="{BB962C8B-B14F-4D97-AF65-F5344CB8AC3E}">
        <p14:creationId xmlns:p14="http://schemas.microsoft.com/office/powerpoint/2010/main" val="123761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7487</TotalTime>
  <Words>1257</Words>
  <Application>Microsoft Office PowerPoint</Application>
  <PresentationFormat>Widescreen</PresentationFormat>
  <Paragraphs>66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Technical Architecture Review Committee</vt:lpstr>
      <vt:lpstr>TARC: Purpose and Protocol</vt:lpstr>
      <vt:lpstr>PowerPoint Presentation</vt:lpstr>
      <vt:lpstr>PowerPoint Presentation</vt:lpstr>
      <vt:lpstr>PowerPoint Presentation</vt:lpstr>
      <vt:lpstr>TARC: Planning and Scheduling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Architecture Review Committee</dc:title>
  <dc:creator>Rivera, Diane, DoIT</dc:creator>
  <cp:lastModifiedBy>Dikitolia, David, DoIT</cp:lastModifiedBy>
  <cp:revision>53</cp:revision>
  <dcterms:created xsi:type="dcterms:W3CDTF">2022-11-08T19:09:28Z</dcterms:created>
  <dcterms:modified xsi:type="dcterms:W3CDTF">2023-07-27T14:37:54Z</dcterms:modified>
</cp:coreProperties>
</file>